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Trebuchet MS Bold" charset="0"/>
      <p:regular r:id="rId10"/>
    </p:embeddedFont>
    <p:embeddedFont>
      <p:font typeface="Calibri" pitchFamily="34" charset="0"/>
      <p:regular r:id="rId11"/>
      <p:bold r:id="rId12"/>
      <p:italic r:id="rId13"/>
      <p:boldItalic r:id="rId14"/>
    </p:embeddedFont>
    <p:embeddedFont>
      <p:font typeface="Times New Roman Bold" charset="0"/>
      <p:regular r:id="rId15"/>
    </p:embeddedFont>
    <p:embeddedFont>
      <p:font typeface="Arial Bold" charset="0"/>
      <p:regular r:id="rId16"/>
    </p:embeddedFont>
    <p:embeddedFont>
      <p:font typeface="Trebuchet MS Bold Italics" charset="0"/>
      <p:regular r:id="rId17"/>
    </p:embeddedFont>
    <p:embeddedFont>
      <p:font typeface="TT Rounds Condensed"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9" d="100"/>
          <a:sy n="49" d="100"/>
        </p:scale>
        <p:origin x="-3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xmlns=""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github.com/samjoel2002/CD1_06_Task3_Interactive-FrontEnd" TargetMode="Externa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80"/>
            <a:ext cx="18287998" cy="10270432"/>
          </a:xfrm>
          <a:custGeom>
            <a:avLst/>
            <a:gdLst/>
            <a:ahLst/>
            <a:cxnLst/>
            <a:rect l="l" t="t" r="r" b="b"/>
            <a:pathLst>
              <a:path w="18287998" h="10270432">
                <a:moveTo>
                  <a:pt x="0" y="0"/>
                </a:moveTo>
                <a:lnTo>
                  <a:pt x="18287998" y="0"/>
                </a:lnTo>
                <a:lnTo>
                  <a:pt x="18287998" y="10270432"/>
                </a:lnTo>
                <a:lnTo>
                  <a:pt x="0" y="10270432"/>
                </a:lnTo>
                <a:lnTo>
                  <a:pt x="0" y="0"/>
                </a:lnTo>
                <a:close/>
              </a:path>
            </a:pathLst>
          </a:custGeom>
          <a:blipFill>
            <a:blip r:embed="rId3"/>
            <a:stretch>
              <a:fillRect b="-1"/>
            </a:stretch>
          </a:blipFill>
        </p:spPr>
      </p:sp>
      <p:grpSp>
        <p:nvGrpSpPr>
          <p:cNvPr id="3" name="Group 3"/>
          <p:cNvGrpSpPr/>
          <p:nvPr/>
        </p:nvGrpSpPr>
        <p:grpSpPr>
          <a:xfrm>
            <a:off x="659076" y="6486258"/>
            <a:ext cx="1111200" cy="57100"/>
            <a:chOff x="0" y="0"/>
            <a:chExt cx="1481600" cy="76133"/>
          </a:xfrm>
        </p:grpSpPr>
        <p:sp>
          <p:nvSpPr>
            <p:cNvPr id="4" name="Freeform 4"/>
            <p:cNvSpPr/>
            <p:nvPr/>
          </p:nvSpPr>
          <p:spPr>
            <a:xfrm>
              <a:off x="38100" y="0"/>
              <a:ext cx="1405382" cy="76073"/>
            </a:xfrm>
            <a:custGeom>
              <a:avLst/>
              <a:gdLst/>
              <a:ahLst/>
              <a:cxnLst/>
              <a:rect l="l" t="t" r="r" b="b"/>
              <a:pathLst>
                <a:path w="1405382" h="76073">
                  <a:moveTo>
                    <a:pt x="0" y="0"/>
                  </a:moveTo>
                  <a:lnTo>
                    <a:pt x="1405382" y="0"/>
                  </a:lnTo>
                  <a:lnTo>
                    <a:pt x="1405382" y="76073"/>
                  </a:lnTo>
                  <a:lnTo>
                    <a:pt x="0" y="76073"/>
                  </a:lnTo>
                  <a:close/>
                </a:path>
              </a:pathLst>
            </a:custGeom>
            <a:solidFill>
              <a:srgbClr val="22366A"/>
            </a:solidFill>
          </p:spPr>
        </p:sp>
      </p:grpSp>
      <p:sp>
        <p:nvSpPr>
          <p:cNvPr id="5" name="TextBox 5"/>
          <p:cNvSpPr txBox="1"/>
          <p:nvPr/>
        </p:nvSpPr>
        <p:spPr>
          <a:xfrm>
            <a:off x="668560" y="5311493"/>
            <a:ext cx="5956200" cy="1923604"/>
          </a:xfrm>
          <a:prstGeom prst="rect">
            <a:avLst/>
          </a:prstGeom>
        </p:spPr>
        <p:txBody>
          <a:bodyPr lIns="0" tIns="0" rIns="0" bIns="0" rtlCol="0" anchor="t">
            <a:spAutoFit/>
          </a:bodyPr>
          <a:lstStyle/>
          <a:p>
            <a:pPr algn="l">
              <a:lnSpc>
                <a:spcPts val="5759"/>
              </a:lnSpc>
            </a:pPr>
            <a:r>
              <a:rPr lang="en-US" sz="4800" dirty="0">
                <a:solidFill>
                  <a:srgbClr val="223668"/>
                </a:solidFill>
                <a:latin typeface="Trebuchet MS Bold"/>
              </a:rPr>
              <a:t>CHAT APPLICATION</a:t>
            </a:r>
          </a:p>
          <a:p>
            <a:pPr algn="l">
              <a:lnSpc>
                <a:spcPts val="3359"/>
              </a:lnSpc>
            </a:pPr>
            <a:endParaRPr/>
          </a:p>
          <a:p>
            <a:pPr algn="l">
              <a:lnSpc>
                <a:spcPts val="5759"/>
              </a:lnSpc>
            </a:pPr>
            <a:r>
              <a:rPr lang="en-US" sz="4800">
                <a:solidFill>
                  <a:srgbClr val="223668"/>
                </a:solidFill>
                <a:latin typeface="Trebuchet MS Bold"/>
              </a:rPr>
              <a:t>Task - </a:t>
            </a:r>
            <a:r>
              <a:rPr lang="en-US" sz="4800" smtClean="0">
                <a:solidFill>
                  <a:srgbClr val="223668"/>
                </a:solidFill>
                <a:latin typeface="Trebuchet MS Bold"/>
              </a:rPr>
              <a:t>3</a:t>
            </a:r>
            <a:endParaRPr lang="en-US" sz="4800">
              <a:solidFill>
                <a:srgbClr val="223668"/>
              </a:solidFill>
              <a:latin typeface="Trebuchet MS Bold"/>
            </a:endParaRPr>
          </a:p>
        </p:txBody>
      </p:sp>
      <p:sp>
        <p:nvSpPr>
          <p:cNvPr id="6" name="Freeform 6"/>
          <p:cNvSpPr/>
          <p:nvPr/>
        </p:nvSpPr>
        <p:spPr>
          <a:xfrm>
            <a:off x="7942398" y="0"/>
            <a:ext cx="10345600" cy="10037226"/>
          </a:xfrm>
          <a:custGeom>
            <a:avLst/>
            <a:gdLst/>
            <a:ahLst/>
            <a:cxnLst/>
            <a:rect l="l" t="t" r="r" b="b"/>
            <a:pathLst>
              <a:path w="10345600" h="10037226">
                <a:moveTo>
                  <a:pt x="0" y="0"/>
                </a:moveTo>
                <a:lnTo>
                  <a:pt x="10345600" y="0"/>
                </a:lnTo>
                <a:lnTo>
                  <a:pt x="10345600" y="10037226"/>
                </a:lnTo>
                <a:lnTo>
                  <a:pt x="0" y="10037226"/>
                </a:lnTo>
                <a:lnTo>
                  <a:pt x="0" y="0"/>
                </a:lnTo>
                <a:close/>
              </a:path>
            </a:pathLst>
          </a:custGeom>
          <a:blipFill>
            <a:blip r:embed="rId4"/>
            <a:stretch>
              <a:fillRect b="-83"/>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98" cy="10286998"/>
          </a:xfrm>
          <a:custGeom>
            <a:avLst/>
            <a:gdLst/>
            <a:ahLst/>
            <a:cxnLst/>
            <a:rect l="l" t="t" r="r" b="b"/>
            <a:pathLst>
              <a:path w="18287998" h="10286998">
                <a:moveTo>
                  <a:pt x="0" y="0"/>
                </a:moveTo>
                <a:lnTo>
                  <a:pt x="18287998" y="0"/>
                </a:lnTo>
                <a:lnTo>
                  <a:pt x="18287998" y="10286998"/>
                </a:lnTo>
                <a:lnTo>
                  <a:pt x="0" y="10286998"/>
                </a:lnTo>
                <a:lnTo>
                  <a:pt x="0" y="0"/>
                </a:lnTo>
                <a:close/>
              </a:path>
            </a:pathLst>
          </a:custGeom>
          <a:blipFill>
            <a:blip r:embed="rId3"/>
            <a:stretch>
              <a:fillRect r="-88"/>
            </a:stretch>
          </a:blipFill>
        </p:spPr>
      </p:sp>
      <p:grpSp>
        <p:nvGrpSpPr>
          <p:cNvPr id="3" name="Group 3"/>
          <p:cNvGrpSpPr/>
          <p:nvPr/>
        </p:nvGrpSpPr>
        <p:grpSpPr>
          <a:xfrm>
            <a:off x="0" y="1276340"/>
            <a:ext cx="9469120" cy="8061958"/>
            <a:chOff x="0" y="0"/>
            <a:chExt cx="12625493" cy="10749277"/>
          </a:xfrm>
        </p:grpSpPr>
        <p:sp>
          <p:nvSpPr>
            <p:cNvPr id="4" name="Freeform 4"/>
            <p:cNvSpPr/>
            <p:nvPr/>
          </p:nvSpPr>
          <p:spPr>
            <a:xfrm>
              <a:off x="0" y="0"/>
              <a:ext cx="12624181" cy="10748899"/>
            </a:xfrm>
            <a:custGeom>
              <a:avLst/>
              <a:gdLst/>
              <a:ahLst/>
              <a:cxnLst/>
              <a:rect l="l" t="t" r="r" b="b"/>
              <a:pathLst>
                <a:path w="12624181" h="10748899">
                  <a:moveTo>
                    <a:pt x="12624181" y="10748899"/>
                  </a:moveTo>
                  <a:lnTo>
                    <a:pt x="0" y="10748899"/>
                  </a:lnTo>
                  <a:lnTo>
                    <a:pt x="0" y="0"/>
                  </a:lnTo>
                  <a:lnTo>
                    <a:pt x="12624181" y="0"/>
                  </a:lnTo>
                  <a:lnTo>
                    <a:pt x="12624181" y="10748899"/>
                  </a:lnTo>
                  <a:close/>
                </a:path>
              </a:pathLst>
            </a:custGeom>
            <a:solidFill>
              <a:srgbClr val="223668"/>
            </a:solidFill>
          </p:spPr>
        </p:sp>
      </p:grpSp>
      <p:grpSp>
        <p:nvGrpSpPr>
          <p:cNvPr id="5" name="Group 5"/>
          <p:cNvGrpSpPr/>
          <p:nvPr/>
        </p:nvGrpSpPr>
        <p:grpSpPr>
          <a:xfrm>
            <a:off x="0" y="1639884"/>
            <a:ext cx="289560" cy="647700"/>
            <a:chOff x="0" y="0"/>
            <a:chExt cx="386080" cy="863600"/>
          </a:xfrm>
        </p:grpSpPr>
        <p:sp>
          <p:nvSpPr>
            <p:cNvPr id="6" name="Freeform 6"/>
            <p:cNvSpPr/>
            <p:nvPr/>
          </p:nvSpPr>
          <p:spPr>
            <a:xfrm>
              <a:off x="0" y="0"/>
              <a:ext cx="385953" cy="862711"/>
            </a:xfrm>
            <a:custGeom>
              <a:avLst/>
              <a:gdLst/>
              <a:ahLst/>
              <a:cxnLst/>
              <a:rect l="l" t="t" r="r" b="b"/>
              <a:pathLst>
                <a:path w="385953" h="862711">
                  <a:moveTo>
                    <a:pt x="385953" y="862711"/>
                  </a:moveTo>
                  <a:lnTo>
                    <a:pt x="0" y="862711"/>
                  </a:lnTo>
                  <a:lnTo>
                    <a:pt x="0" y="0"/>
                  </a:lnTo>
                  <a:lnTo>
                    <a:pt x="385953" y="0"/>
                  </a:lnTo>
                  <a:lnTo>
                    <a:pt x="385953" y="862711"/>
                  </a:lnTo>
                  <a:close/>
                </a:path>
              </a:pathLst>
            </a:custGeom>
            <a:solidFill>
              <a:srgbClr val="C88C31"/>
            </a:solidFill>
          </p:spPr>
        </p:sp>
      </p:grpSp>
      <p:sp>
        <p:nvSpPr>
          <p:cNvPr id="7" name="TextBox 7"/>
          <p:cNvSpPr txBox="1"/>
          <p:nvPr/>
        </p:nvSpPr>
        <p:spPr>
          <a:xfrm>
            <a:off x="435450" y="1583300"/>
            <a:ext cx="5198400" cy="619125"/>
          </a:xfrm>
          <a:prstGeom prst="rect">
            <a:avLst/>
          </a:prstGeom>
        </p:spPr>
        <p:txBody>
          <a:bodyPr lIns="0" tIns="0" rIns="0" bIns="0" rtlCol="0" anchor="t">
            <a:spAutoFit/>
          </a:bodyPr>
          <a:lstStyle/>
          <a:p>
            <a:pPr algn="l">
              <a:lnSpc>
                <a:spcPts val="4320"/>
              </a:lnSpc>
            </a:pPr>
            <a:r>
              <a:rPr lang="en-US" sz="3600">
                <a:solidFill>
                  <a:srgbClr val="C88C31"/>
                </a:solidFill>
                <a:latin typeface="Times New Roman Bold"/>
              </a:rPr>
              <a:t>Chat Application</a:t>
            </a:r>
          </a:p>
        </p:txBody>
      </p:sp>
      <p:sp>
        <p:nvSpPr>
          <p:cNvPr id="8" name="TextBox 8"/>
          <p:cNvSpPr txBox="1"/>
          <p:nvPr/>
        </p:nvSpPr>
        <p:spPr>
          <a:xfrm>
            <a:off x="1349850" y="2116013"/>
            <a:ext cx="7858758" cy="1914525"/>
          </a:xfrm>
          <a:prstGeom prst="rect">
            <a:avLst/>
          </a:prstGeom>
        </p:spPr>
        <p:txBody>
          <a:bodyPr lIns="0" tIns="0" rIns="0" bIns="0" rtlCol="0" anchor="t">
            <a:spAutoFit/>
          </a:bodyPr>
          <a:lstStyle/>
          <a:p>
            <a:pPr algn="l">
              <a:lnSpc>
                <a:spcPts val="2400"/>
              </a:lnSpc>
            </a:pPr>
            <a:r>
              <a:rPr lang="en-US" sz="2000">
                <a:solidFill>
                  <a:srgbClr val="FFFFFF"/>
                </a:solidFill>
                <a:latin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sp>
        <p:nvSpPr>
          <p:cNvPr id="9" name="Freeform 9"/>
          <p:cNvSpPr/>
          <p:nvPr/>
        </p:nvSpPr>
        <p:spPr>
          <a:xfrm>
            <a:off x="8534550" y="484226"/>
            <a:ext cx="9753448" cy="9802772"/>
          </a:xfrm>
          <a:custGeom>
            <a:avLst/>
            <a:gdLst/>
            <a:ahLst/>
            <a:cxnLst/>
            <a:rect l="l" t="t" r="r" b="b"/>
            <a:pathLst>
              <a:path w="9753448" h="9802772">
                <a:moveTo>
                  <a:pt x="0" y="0"/>
                </a:moveTo>
                <a:lnTo>
                  <a:pt x="9753448" y="0"/>
                </a:lnTo>
                <a:lnTo>
                  <a:pt x="9753448" y="9802772"/>
                </a:lnTo>
                <a:lnTo>
                  <a:pt x="0" y="9802772"/>
                </a:lnTo>
                <a:lnTo>
                  <a:pt x="0" y="0"/>
                </a:lnTo>
                <a:close/>
              </a:path>
            </a:pathLst>
          </a:custGeom>
          <a:blipFill>
            <a:blip r:embed="rId4"/>
            <a:stretch>
              <a:fillRect b="-19"/>
            </a:stretch>
          </a:blipFill>
        </p:spPr>
      </p:sp>
      <p:graphicFrame>
        <p:nvGraphicFramePr>
          <p:cNvPr id="10" name="Table 10"/>
          <p:cNvGraphicFramePr>
            <a:graphicFrameLocks noGrp="1"/>
          </p:cNvGraphicFramePr>
          <p:nvPr/>
        </p:nvGraphicFramePr>
        <p:xfrm>
          <a:off x="372174" y="4391424"/>
          <a:ext cx="8508999" cy="4724400"/>
        </p:xfrm>
        <a:graphic>
          <a:graphicData uri="http://schemas.openxmlformats.org/drawingml/2006/table">
            <a:tbl>
              <a:tblPr/>
              <a:tblGrid>
                <a:gridCol w="3449715"/>
                <a:gridCol w="3423523"/>
                <a:gridCol w="1635761"/>
              </a:tblGrid>
              <a:tr h="787400">
                <a:tc>
                  <a:txBody>
                    <a:bodyPr/>
                    <a:lstStyle/>
                    <a:p>
                      <a:pPr algn="l">
                        <a:lnSpc>
                          <a:spcPts val="3359"/>
                        </a:lnSpc>
                        <a:defRPr/>
                      </a:pPr>
                      <a:r>
                        <a:rPr lang="en-US" sz="2799">
                          <a:solidFill>
                            <a:srgbClr val="C88C31"/>
                          </a:solidFill>
                          <a:latin typeface="Arial Bold"/>
                        </a:rPr>
                        <a:t>LMS Username</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ctr">
                        <a:lnSpc>
                          <a:spcPts val="3359"/>
                        </a:lnSpc>
                        <a:defRPr/>
                      </a:pPr>
                      <a:r>
                        <a:rPr lang="en-US" sz="2799">
                          <a:solidFill>
                            <a:srgbClr val="C88C31"/>
                          </a:solidFill>
                          <a:latin typeface="Arial Bold"/>
                        </a:rPr>
                        <a:t>Name</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r">
                        <a:lnSpc>
                          <a:spcPts val="3359"/>
                        </a:lnSpc>
                        <a:defRPr/>
                      </a:pPr>
                      <a:r>
                        <a:rPr lang="en-US" sz="2799">
                          <a:solidFill>
                            <a:srgbClr val="C88C31"/>
                          </a:solidFill>
                          <a:latin typeface="Arial Bold"/>
                        </a:rPr>
                        <a:t>Batch</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r>
              <a:tr h="787400">
                <a:tc>
                  <a:txBody>
                    <a:bodyPr/>
                    <a:lstStyle/>
                    <a:p>
                      <a:pPr algn="l">
                        <a:lnSpc>
                          <a:spcPts val="3359"/>
                        </a:lnSpc>
                        <a:defRPr/>
                      </a:pPr>
                      <a:r>
                        <a:rPr lang="en-US" sz="2799">
                          <a:solidFill>
                            <a:srgbClr val="FFFFFF"/>
                          </a:solidFill>
                          <a:latin typeface="Arial"/>
                        </a:rPr>
                        <a:t>au721220104301</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3359"/>
                        </a:lnSpc>
                        <a:defRPr/>
                      </a:pPr>
                      <a:r>
                        <a:rPr lang="en-US" sz="2799">
                          <a:solidFill>
                            <a:srgbClr val="FFFFFF"/>
                          </a:solidFill>
                          <a:latin typeface="Arial"/>
                        </a:rPr>
                        <a:t>Ananth K</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r">
                        <a:lnSpc>
                          <a:spcPts val="3359"/>
                        </a:lnSpc>
                        <a:defRPr/>
                      </a:pPr>
                      <a:r>
                        <a:rPr lang="en-US" sz="2799">
                          <a:solidFill>
                            <a:srgbClr val="FFFFFF"/>
                          </a:solidFill>
                          <a:latin typeface="Arial"/>
                        </a:rPr>
                        <a:t>CD1_6</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r>
              <a:tr h="787400">
                <a:tc>
                  <a:txBody>
                    <a:bodyPr/>
                    <a:lstStyle/>
                    <a:p>
                      <a:pPr algn="l">
                        <a:lnSpc>
                          <a:spcPts val="3359"/>
                        </a:lnSpc>
                        <a:defRPr/>
                      </a:pPr>
                      <a:r>
                        <a:rPr lang="en-US" sz="2799">
                          <a:solidFill>
                            <a:srgbClr val="FFFFFF"/>
                          </a:solidFill>
                          <a:latin typeface="Arial"/>
                        </a:rPr>
                        <a:t>au721220104019</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3359"/>
                        </a:lnSpc>
                        <a:defRPr/>
                      </a:pPr>
                      <a:r>
                        <a:rPr lang="en-US" sz="2799">
                          <a:solidFill>
                            <a:srgbClr val="FFFFFF"/>
                          </a:solidFill>
                          <a:latin typeface="Arial"/>
                        </a:rPr>
                        <a:t>Kodeshwaran S</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r">
                        <a:lnSpc>
                          <a:spcPts val="3359"/>
                        </a:lnSpc>
                        <a:defRPr/>
                      </a:pPr>
                      <a:r>
                        <a:rPr lang="en-US" sz="2799">
                          <a:solidFill>
                            <a:srgbClr val="FFFFFF"/>
                          </a:solidFill>
                          <a:latin typeface="Arial"/>
                        </a:rPr>
                        <a:t>CD1_6</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r>
              <a:tr h="787400">
                <a:tc>
                  <a:txBody>
                    <a:bodyPr/>
                    <a:lstStyle/>
                    <a:p>
                      <a:pPr algn="l">
                        <a:lnSpc>
                          <a:spcPts val="3359"/>
                        </a:lnSpc>
                        <a:defRPr/>
                      </a:pPr>
                      <a:r>
                        <a:rPr lang="en-US" sz="2799">
                          <a:solidFill>
                            <a:srgbClr val="FFFFFF"/>
                          </a:solidFill>
                          <a:latin typeface="Arial"/>
                        </a:rPr>
                        <a:t>au721220104060</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3359"/>
                        </a:lnSpc>
                        <a:defRPr/>
                      </a:pPr>
                      <a:r>
                        <a:rPr lang="en-US" sz="2799">
                          <a:solidFill>
                            <a:srgbClr val="FFFFFF"/>
                          </a:solidFill>
                          <a:latin typeface="Arial"/>
                        </a:rPr>
                        <a:t>Vijaya Suriyan TS</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r">
                        <a:lnSpc>
                          <a:spcPts val="3359"/>
                        </a:lnSpc>
                        <a:defRPr/>
                      </a:pPr>
                      <a:r>
                        <a:rPr lang="en-US" sz="2799">
                          <a:solidFill>
                            <a:srgbClr val="FFFFFF"/>
                          </a:solidFill>
                          <a:latin typeface="Arial"/>
                        </a:rPr>
                        <a:t>CD1_6</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r>
              <a:tr h="787400">
                <a:tc>
                  <a:txBody>
                    <a:bodyPr/>
                    <a:lstStyle/>
                    <a:p>
                      <a:pPr algn="l">
                        <a:lnSpc>
                          <a:spcPts val="3359"/>
                        </a:lnSpc>
                        <a:defRPr/>
                      </a:pPr>
                      <a:r>
                        <a:rPr lang="en-US" sz="2799">
                          <a:solidFill>
                            <a:srgbClr val="FFFFFF"/>
                          </a:solidFill>
                          <a:latin typeface="Arial"/>
                        </a:rPr>
                        <a:t>au721220104305</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3359"/>
                        </a:lnSpc>
                        <a:defRPr/>
                      </a:pPr>
                      <a:r>
                        <a:rPr lang="en-US" sz="2799">
                          <a:solidFill>
                            <a:srgbClr val="FFFFFF"/>
                          </a:solidFill>
                          <a:latin typeface="Arial"/>
                        </a:rPr>
                        <a:t>Sam Joel L</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r">
                        <a:lnSpc>
                          <a:spcPts val="3359"/>
                        </a:lnSpc>
                        <a:defRPr/>
                      </a:pPr>
                      <a:r>
                        <a:rPr lang="en-US" sz="2799">
                          <a:solidFill>
                            <a:srgbClr val="FFFFFF"/>
                          </a:solidFill>
                          <a:latin typeface="Arial"/>
                        </a:rPr>
                        <a:t>CD1_6</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r>
              <a:tr h="787400">
                <a:tc>
                  <a:txBody>
                    <a:bodyPr/>
                    <a:lstStyle/>
                    <a:p>
                      <a:pPr algn="l">
                        <a:lnSpc>
                          <a:spcPts val="1679"/>
                        </a:lnSpc>
                        <a:defRPr/>
                      </a:pP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1679"/>
                        </a:lnSpc>
                        <a:defRPr/>
                      </a:pP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1679"/>
                        </a:lnSpc>
                        <a:defRPr/>
                      </a:pP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78" cy="10286998"/>
          </a:xfrm>
          <a:custGeom>
            <a:avLst/>
            <a:gdLst/>
            <a:ahLst/>
            <a:cxnLst/>
            <a:rect l="l" t="t" r="r" b="b"/>
            <a:pathLst>
              <a:path w="18287978" h="10286998">
                <a:moveTo>
                  <a:pt x="0" y="0"/>
                </a:moveTo>
                <a:lnTo>
                  <a:pt x="18287978" y="0"/>
                </a:lnTo>
                <a:lnTo>
                  <a:pt x="18287978" y="10286998"/>
                </a:lnTo>
                <a:lnTo>
                  <a:pt x="0" y="10286998"/>
                </a:lnTo>
                <a:lnTo>
                  <a:pt x="0" y="0"/>
                </a:lnTo>
                <a:close/>
              </a:path>
            </a:pathLst>
          </a:custGeom>
          <a:blipFill>
            <a:blip r:embed="rId3"/>
            <a:stretch>
              <a:fillRect r="-89"/>
            </a:stretch>
          </a:blipFill>
        </p:spPr>
      </p:sp>
      <p:grpSp>
        <p:nvGrpSpPr>
          <p:cNvPr id="3" name="Group 3"/>
          <p:cNvGrpSpPr/>
          <p:nvPr/>
        </p:nvGrpSpPr>
        <p:grpSpPr>
          <a:xfrm>
            <a:off x="541038" y="5954134"/>
            <a:ext cx="350520" cy="748030"/>
            <a:chOff x="0" y="0"/>
            <a:chExt cx="467360" cy="997373"/>
          </a:xfrm>
        </p:grpSpPr>
        <p:sp>
          <p:nvSpPr>
            <p:cNvPr id="4" name="Freeform 4"/>
            <p:cNvSpPr/>
            <p:nvPr/>
          </p:nvSpPr>
          <p:spPr>
            <a:xfrm>
              <a:off x="0" y="0"/>
              <a:ext cx="467360" cy="997077"/>
            </a:xfrm>
            <a:custGeom>
              <a:avLst/>
              <a:gdLst/>
              <a:ahLst/>
              <a:cxnLst/>
              <a:rect l="l" t="t" r="r" b="b"/>
              <a:pathLst>
                <a:path w="467360" h="997077">
                  <a:moveTo>
                    <a:pt x="467360" y="997077"/>
                  </a:moveTo>
                  <a:lnTo>
                    <a:pt x="0" y="997077"/>
                  </a:lnTo>
                  <a:lnTo>
                    <a:pt x="0" y="0"/>
                  </a:lnTo>
                  <a:lnTo>
                    <a:pt x="467360" y="0"/>
                  </a:lnTo>
                  <a:lnTo>
                    <a:pt x="467360" y="997077"/>
                  </a:lnTo>
                  <a:close/>
                </a:path>
              </a:pathLst>
            </a:custGeom>
            <a:solidFill>
              <a:srgbClr val="C88C31"/>
            </a:solidFill>
          </p:spPr>
        </p:sp>
      </p:grpSp>
      <p:grpSp>
        <p:nvGrpSpPr>
          <p:cNvPr id="5" name="Group 5"/>
          <p:cNvGrpSpPr/>
          <p:nvPr/>
        </p:nvGrpSpPr>
        <p:grpSpPr>
          <a:xfrm>
            <a:off x="703623" y="6364459"/>
            <a:ext cx="25350" cy="2251660"/>
            <a:chOff x="0" y="0"/>
            <a:chExt cx="33800" cy="3002213"/>
          </a:xfrm>
        </p:grpSpPr>
        <p:sp>
          <p:nvSpPr>
            <p:cNvPr id="6" name="Freeform 6"/>
            <p:cNvSpPr/>
            <p:nvPr/>
          </p:nvSpPr>
          <p:spPr>
            <a:xfrm>
              <a:off x="0" y="16891"/>
              <a:ext cx="33782" cy="2967609"/>
            </a:xfrm>
            <a:custGeom>
              <a:avLst/>
              <a:gdLst/>
              <a:ahLst/>
              <a:cxnLst/>
              <a:rect l="l" t="t" r="r" b="b"/>
              <a:pathLst>
                <a:path w="33782" h="2967609">
                  <a:moveTo>
                    <a:pt x="33782" y="0"/>
                  </a:moveTo>
                  <a:lnTo>
                    <a:pt x="33782" y="2967609"/>
                  </a:lnTo>
                  <a:lnTo>
                    <a:pt x="0" y="2967609"/>
                  </a:lnTo>
                  <a:lnTo>
                    <a:pt x="0" y="0"/>
                  </a:lnTo>
                  <a:close/>
                </a:path>
              </a:pathLst>
            </a:custGeom>
            <a:solidFill>
              <a:srgbClr val="C88C31"/>
            </a:solidFill>
          </p:spPr>
        </p:sp>
      </p:grpSp>
      <p:grpSp>
        <p:nvGrpSpPr>
          <p:cNvPr id="7" name="Group 7"/>
          <p:cNvGrpSpPr/>
          <p:nvPr/>
        </p:nvGrpSpPr>
        <p:grpSpPr>
          <a:xfrm>
            <a:off x="703623" y="851103"/>
            <a:ext cx="25350" cy="4121100"/>
            <a:chOff x="0" y="0"/>
            <a:chExt cx="33800" cy="5494800"/>
          </a:xfrm>
        </p:grpSpPr>
        <p:sp>
          <p:nvSpPr>
            <p:cNvPr id="8" name="Freeform 8"/>
            <p:cNvSpPr/>
            <p:nvPr/>
          </p:nvSpPr>
          <p:spPr>
            <a:xfrm>
              <a:off x="0" y="16891"/>
              <a:ext cx="33782" cy="5460111"/>
            </a:xfrm>
            <a:custGeom>
              <a:avLst/>
              <a:gdLst/>
              <a:ahLst/>
              <a:cxnLst/>
              <a:rect l="l" t="t" r="r" b="b"/>
              <a:pathLst>
                <a:path w="33782" h="5460111">
                  <a:moveTo>
                    <a:pt x="33782" y="0"/>
                  </a:moveTo>
                  <a:lnTo>
                    <a:pt x="33782" y="5460111"/>
                  </a:lnTo>
                  <a:lnTo>
                    <a:pt x="0" y="5460111"/>
                  </a:lnTo>
                  <a:lnTo>
                    <a:pt x="0" y="0"/>
                  </a:lnTo>
                  <a:close/>
                </a:path>
              </a:pathLst>
            </a:custGeom>
            <a:solidFill>
              <a:srgbClr val="223668"/>
            </a:solidFill>
          </p:spPr>
        </p:sp>
      </p:grpSp>
      <p:grpSp>
        <p:nvGrpSpPr>
          <p:cNvPr id="9" name="Group 9"/>
          <p:cNvGrpSpPr/>
          <p:nvPr/>
        </p:nvGrpSpPr>
        <p:grpSpPr>
          <a:xfrm>
            <a:off x="541038" y="451932"/>
            <a:ext cx="350520" cy="748030"/>
            <a:chOff x="0" y="0"/>
            <a:chExt cx="467360" cy="997373"/>
          </a:xfrm>
        </p:grpSpPr>
        <p:sp>
          <p:nvSpPr>
            <p:cNvPr id="10" name="Freeform 10"/>
            <p:cNvSpPr/>
            <p:nvPr/>
          </p:nvSpPr>
          <p:spPr>
            <a:xfrm>
              <a:off x="0" y="0"/>
              <a:ext cx="467360" cy="997077"/>
            </a:xfrm>
            <a:custGeom>
              <a:avLst/>
              <a:gdLst/>
              <a:ahLst/>
              <a:cxnLst/>
              <a:rect l="l" t="t" r="r" b="b"/>
              <a:pathLst>
                <a:path w="467360" h="997077">
                  <a:moveTo>
                    <a:pt x="467360" y="997077"/>
                  </a:moveTo>
                  <a:lnTo>
                    <a:pt x="0" y="997077"/>
                  </a:lnTo>
                  <a:lnTo>
                    <a:pt x="0" y="0"/>
                  </a:lnTo>
                  <a:lnTo>
                    <a:pt x="467360" y="0"/>
                  </a:lnTo>
                  <a:lnTo>
                    <a:pt x="467360" y="997077"/>
                  </a:lnTo>
                  <a:close/>
                </a:path>
              </a:pathLst>
            </a:custGeom>
            <a:solidFill>
              <a:srgbClr val="223668"/>
            </a:solidFill>
          </p:spPr>
        </p:sp>
      </p:grpSp>
      <p:sp>
        <p:nvSpPr>
          <p:cNvPr id="11" name="TextBox 11"/>
          <p:cNvSpPr txBox="1"/>
          <p:nvPr/>
        </p:nvSpPr>
        <p:spPr>
          <a:xfrm>
            <a:off x="1037610" y="6003412"/>
            <a:ext cx="13677900" cy="2597150"/>
          </a:xfrm>
          <a:prstGeom prst="rect">
            <a:avLst/>
          </a:prstGeom>
        </p:spPr>
        <p:txBody>
          <a:bodyPr lIns="0" tIns="0" rIns="0" bIns="0" rtlCol="0" anchor="t">
            <a:spAutoFit/>
          </a:bodyPr>
          <a:lstStyle/>
          <a:p>
            <a:pPr algn="l">
              <a:lnSpc>
                <a:spcPts val="3359"/>
              </a:lnSpc>
            </a:pPr>
            <a:r>
              <a:rPr lang="en-US" sz="2799">
                <a:solidFill>
                  <a:srgbClr val="C88C31"/>
                </a:solidFill>
                <a:latin typeface="Trebuchet MS Bold"/>
              </a:rPr>
              <a:t>Learning Outcome</a:t>
            </a:r>
          </a:p>
          <a:p>
            <a:pPr marL="1117600" lvl="1" indent="-558800" algn="l">
              <a:lnSpc>
                <a:spcPts val="3359"/>
              </a:lnSpc>
              <a:buFont typeface="Arial"/>
              <a:buChar char="•"/>
            </a:pPr>
            <a:r>
              <a:rPr lang="en-US" sz="2799">
                <a:solidFill>
                  <a:srgbClr val="000000"/>
                </a:solidFill>
                <a:latin typeface="Times New Roman"/>
              </a:rPr>
              <a:t>Get to know about different lifecycle models.</a:t>
            </a:r>
          </a:p>
          <a:p>
            <a:pPr marL="1117600" lvl="1" indent="-558800" algn="l">
              <a:lnSpc>
                <a:spcPts val="3359"/>
              </a:lnSpc>
              <a:buFont typeface="Arial"/>
              <a:buChar char="•"/>
            </a:pPr>
            <a:r>
              <a:rPr lang="en-US" sz="2799">
                <a:solidFill>
                  <a:srgbClr val="000000"/>
                </a:solidFill>
                <a:latin typeface="Times New Roman"/>
              </a:rPr>
              <a:t>Understanding importance and how to create an SRS</a:t>
            </a:r>
          </a:p>
          <a:p>
            <a:pPr marL="1117600" lvl="1" indent="-558800" algn="l">
              <a:lnSpc>
                <a:spcPts val="3359"/>
              </a:lnSpc>
              <a:buFont typeface="Arial"/>
              <a:buChar char="•"/>
            </a:pPr>
            <a:r>
              <a:rPr lang="en-US" sz="2799">
                <a:solidFill>
                  <a:srgbClr val="000000"/>
                </a:solidFill>
                <a:latin typeface="Times New Roman"/>
              </a:rPr>
              <a:t>Knowing various commands of Github</a:t>
            </a:r>
          </a:p>
          <a:p>
            <a:pPr marL="1117600" lvl="1" indent="-558800" algn="l">
              <a:lnSpc>
                <a:spcPts val="3359"/>
              </a:lnSpc>
              <a:buFont typeface="Arial"/>
              <a:buChar char="•"/>
            </a:pPr>
            <a:r>
              <a:rPr lang="en-US" sz="2799">
                <a:solidFill>
                  <a:srgbClr val="000000"/>
                </a:solidFill>
                <a:latin typeface="Times New Roman"/>
              </a:rPr>
              <a:t>Understanding agile and scrum management techniques for efficient product development</a:t>
            </a:r>
          </a:p>
        </p:txBody>
      </p:sp>
      <p:sp>
        <p:nvSpPr>
          <p:cNvPr id="12" name="TextBox 12"/>
          <p:cNvSpPr txBox="1"/>
          <p:nvPr/>
        </p:nvSpPr>
        <p:spPr>
          <a:xfrm>
            <a:off x="1037598" y="443250"/>
            <a:ext cx="1947000" cy="643100"/>
          </a:xfrm>
          <a:prstGeom prst="rect">
            <a:avLst/>
          </a:prstGeom>
        </p:spPr>
        <p:txBody>
          <a:bodyPr lIns="0" tIns="0" rIns="0" bIns="0" rtlCol="0" anchor="t">
            <a:spAutoFit/>
          </a:bodyPr>
          <a:lstStyle/>
          <a:p>
            <a:pPr algn="l">
              <a:lnSpc>
                <a:spcPts val="4320"/>
              </a:lnSpc>
            </a:pPr>
            <a:r>
              <a:rPr lang="en-US" sz="3600">
                <a:solidFill>
                  <a:srgbClr val="223668"/>
                </a:solidFill>
                <a:latin typeface="Times New Roman Bold"/>
              </a:rPr>
              <a:t>Task - 1</a:t>
            </a:r>
          </a:p>
        </p:txBody>
      </p:sp>
      <p:sp>
        <p:nvSpPr>
          <p:cNvPr id="13" name="TextBox 13"/>
          <p:cNvSpPr txBox="1"/>
          <p:nvPr/>
        </p:nvSpPr>
        <p:spPr>
          <a:xfrm>
            <a:off x="1109798" y="1137243"/>
            <a:ext cx="8766810" cy="3596015"/>
          </a:xfrm>
          <a:prstGeom prst="rect">
            <a:avLst/>
          </a:prstGeom>
        </p:spPr>
        <p:txBody>
          <a:bodyPr lIns="0" tIns="0" rIns="0" bIns="0" rtlCol="0" anchor="t">
            <a:spAutoFit/>
          </a:bodyPr>
          <a:lstStyle/>
          <a:p>
            <a:pPr algn="l">
              <a:lnSpc>
                <a:spcPts val="3840"/>
              </a:lnSpc>
            </a:pPr>
            <a:r>
              <a:rPr lang="en-US" sz="3200">
                <a:solidFill>
                  <a:srgbClr val="0B5394"/>
                </a:solidFill>
                <a:latin typeface="Times New Roman Bold"/>
              </a:rPr>
              <a:t>Creation of SRS &amp; Github</a:t>
            </a:r>
          </a:p>
          <a:p>
            <a:pPr marL="1031240" lvl="1" indent="-515620" algn="l">
              <a:lnSpc>
                <a:spcPts val="3359"/>
              </a:lnSpc>
              <a:buFont typeface="Arial"/>
              <a:buChar char="•"/>
            </a:pPr>
            <a:r>
              <a:rPr lang="en-US" sz="2799">
                <a:solidFill>
                  <a:srgbClr val="000000"/>
                </a:solidFill>
                <a:latin typeface="Times New Roman"/>
              </a:rPr>
              <a:t>Create SRS : “Your Project”</a:t>
            </a:r>
          </a:p>
          <a:p>
            <a:pPr marL="1031240" lvl="1" indent="-515620" algn="l">
              <a:lnSpc>
                <a:spcPts val="3359"/>
              </a:lnSpc>
              <a:buFont typeface="Arial"/>
              <a:buChar char="•"/>
            </a:pPr>
            <a:r>
              <a:rPr lang="en-US" sz="2799">
                <a:solidFill>
                  <a:srgbClr val="000000"/>
                </a:solidFill>
                <a:latin typeface="Times New Roman"/>
              </a:rPr>
              <a:t>Creation &amp; Set-up of Github account</a:t>
            </a:r>
          </a:p>
          <a:p>
            <a:pPr marL="1031240" lvl="1" indent="-515620" algn="l">
              <a:lnSpc>
                <a:spcPts val="3359"/>
              </a:lnSpc>
              <a:buFont typeface="Arial"/>
              <a:buChar char="•"/>
            </a:pPr>
            <a:r>
              <a:rPr lang="en-US" sz="2799">
                <a:solidFill>
                  <a:srgbClr val="000000"/>
                </a:solidFill>
                <a:latin typeface="Times New Roman"/>
              </a:rPr>
              <a:t>Creation &amp; Hands-on to various commands of Git Bash</a:t>
            </a:r>
          </a:p>
          <a:p>
            <a:pPr marL="1031240" lvl="1" indent="-515620" algn="l">
              <a:lnSpc>
                <a:spcPts val="3359"/>
              </a:lnSpc>
            </a:pPr>
            <a:endParaRPr/>
          </a:p>
          <a:p>
            <a:pPr marL="1178560" lvl="1" indent="-589280" algn="l">
              <a:lnSpc>
                <a:spcPts val="3840"/>
              </a:lnSpc>
            </a:pPr>
            <a:r>
              <a:rPr lang="en-US" sz="3200">
                <a:solidFill>
                  <a:srgbClr val="0B5394"/>
                </a:solidFill>
                <a:latin typeface="Times New Roman Bold"/>
              </a:rPr>
              <a:t>Evaluation Metric:</a:t>
            </a:r>
          </a:p>
          <a:p>
            <a:pPr marL="956308" lvl="1" indent="-478154" algn="l">
              <a:lnSpc>
                <a:spcPts val="3359"/>
              </a:lnSpc>
              <a:buFont typeface="Arial"/>
              <a:buChar char="•"/>
            </a:pPr>
            <a:r>
              <a:rPr lang="en-US" sz="2799">
                <a:solidFill>
                  <a:srgbClr val="000000"/>
                </a:solidFill>
                <a:latin typeface="Times New Roman"/>
              </a:rPr>
              <a:t>100% Completion of the above tasks</a:t>
            </a:r>
          </a:p>
        </p:txBody>
      </p:sp>
      <p:sp>
        <p:nvSpPr>
          <p:cNvPr id="14" name="Freeform 14"/>
          <p:cNvSpPr/>
          <p:nvPr/>
        </p:nvSpPr>
        <p:spPr>
          <a:xfrm>
            <a:off x="11925604" y="0"/>
            <a:ext cx="6362394" cy="9945472"/>
          </a:xfrm>
          <a:custGeom>
            <a:avLst/>
            <a:gdLst/>
            <a:ahLst/>
            <a:cxnLst/>
            <a:rect l="l" t="t" r="r" b="b"/>
            <a:pathLst>
              <a:path w="6362394" h="9945472">
                <a:moveTo>
                  <a:pt x="0" y="0"/>
                </a:moveTo>
                <a:lnTo>
                  <a:pt x="6362394" y="0"/>
                </a:lnTo>
                <a:lnTo>
                  <a:pt x="6362394" y="9945472"/>
                </a:lnTo>
                <a:lnTo>
                  <a:pt x="0" y="9945472"/>
                </a:lnTo>
                <a:lnTo>
                  <a:pt x="0" y="0"/>
                </a:lnTo>
                <a:close/>
              </a:path>
            </a:pathLst>
          </a:custGeom>
          <a:blipFill>
            <a:blip r:embed="rId4"/>
            <a:stretch>
              <a:fillRect b="-3"/>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78" cy="10286998"/>
          </a:xfrm>
          <a:custGeom>
            <a:avLst/>
            <a:gdLst/>
            <a:ahLst/>
            <a:cxnLst/>
            <a:rect l="l" t="t" r="r" b="b"/>
            <a:pathLst>
              <a:path w="18287978" h="10286998">
                <a:moveTo>
                  <a:pt x="0" y="0"/>
                </a:moveTo>
                <a:lnTo>
                  <a:pt x="18287978" y="0"/>
                </a:lnTo>
                <a:lnTo>
                  <a:pt x="18287978" y="10286998"/>
                </a:lnTo>
                <a:lnTo>
                  <a:pt x="0" y="10286998"/>
                </a:lnTo>
                <a:lnTo>
                  <a:pt x="0" y="0"/>
                </a:lnTo>
                <a:close/>
              </a:path>
            </a:pathLst>
          </a:custGeom>
          <a:blipFill>
            <a:blip r:embed="rId3"/>
            <a:stretch>
              <a:fillRect r="-89"/>
            </a:stretch>
          </a:blipFill>
        </p:spPr>
      </p:sp>
      <p:grpSp>
        <p:nvGrpSpPr>
          <p:cNvPr id="3" name="Group 3"/>
          <p:cNvGrpSpPr/>
          <p:nvPr/>
        </p:nvGrpSpPr>
        <p:grpSpPr>
          <a:xfrm>
            <a:off x="541038" y="5954134"/>
            <a:ext cx="350520" cy="748030"/>
            <a:chOff x="0" y="0"/>
            <a:chExt cx="467360" cy="997373"/>
          </a:xfrm>
        </p:grpSpPr>
        <p:sp>
          <p:nvSpPr>
            <p:cNvPr id="4" name="Freeform 4"/>
            <p:cNvSpPr/>
            <p:nvPr/>
          </p:nvSpPr>
          <p:spPr>
            <a:xfrm>
              <a:off x="0" y="0"/>
              <a:ext cx="467360" cy="997077"/>
            </a:xfrm>
            <a:custGeom>
              <a:avLst/>
              <a:gdLst/>
              <a:ahLst/>
              <a:cxnLst/>
              <a:rect l="l" t="t" r="r" b="b"/>
              <a:pathLst>
                <a:path w="467360" h="997077">
                  <a:moveTo>
                    <a:pt x="467360" y="997077"/>
                  </a:moveTo>
                  <a:lnTo>
                    <a:pt x="0" y="997077"/>
                  </a:lnTo>
                  <a:lnTo>
                    <a:pt x="0" y="0"/>
                  </a:lnTo>
                  <a:lnTo>
                    <a:pt x="467360" y="0"/>
                  </a:lnTo>
                  <a:lnTo>
                    <a:pt x="467360" y="997077"/>
                  </a:lnTo>
                  <a:close/>
                </a:path>
              </a:pathLst>
            </a:custGeom>
            <a:solidFill>
              <a:srgbClr val="C88C31"/>
            </a:solidFill>
          </p:spPr>
        </p:sp>
      </p:grpSp>
      <p:grpSp>
        <p:nvGrpSpPr>
          <p:cNvPr id="5" name="Group 5"/>
          <p:cNvGrpSpPr/>
          <p:nvPr/>
        </p:nvGrpSpPr>
        <p:grpSpPr>
          <a:xfrm>
            <a:off x="703623" y="6364459"/>
            <a:ext cx="25350" cy="2251660"/>
            <a:chOff x="0" y="0"/>
            <a:chExt cx="33800" cy="3002213"/>
          </a:xfrm>
        </p:grpSpPr>
        <p:sp>
          <p:nvSpPr>
            <p:cNvPr id="6" name="Freeform 6"/>
            <p:cNvSpPr/>
            <p:nvPr/>
          </p:nvSpPr>
          <p:spPr>
            <a:xfrm>
              <a:off x="0" y="16891"/>
              <a:ext cx="33782" cy="2967609"/>
            </a:xfrm>
            <a:custGeom>
              <a:avLst/>
              <a:gdLst/>
              <a:ahLst/>
              <a:cxnLst/>
              <a:rect l="l" t="t" r="r" b="b"/>
              <a:pathLst>
                <a:path w="33782" h="2967609">
                  <a:moveTo>
                    <a:pt x="33782" y="0"/>
                  </a:moveTo>
                  <a:lnTo>
                    <a:pt x="33782" y="2967609"/>
                  </a:lnTo>
                  <a:lnTo>
                    <a:pt x="0" y="2967609"/>
                  </a:lnTo>
                  <a:lnTo>
                    <a:pt x="0" y="0"/>
                  </a:lnTo>
                  <a:close/>
                </a:path>
              </a:pathLst>
            </a:custGeom>
            <a:solidFill>
              <a:srgbClr val="C88C31"/>
            </a:solidFill>
          </p:spPr>
        </p:sp>
      </p:grpSp>
      <p:grpSp>
        <p:nvGrpSpPr>
          <p:cNvPr id="7" name="Group 7"/>
          <p:cNvGrpSpPr/>
          <p:nvPr/>
        </p:nvGrpSpPr>
        <p:grpSpPr>
          <a:xfrm>
            <a:off x="703623" y="851103"/>
            <a:ext cx="25350" cy="4121100"/>
            <a:chOff x="0" y="0"/>
            <a:chExt cx="33800" cy="5494800"/>
          </a:xfrm>
        </p:grpSpPr>
        <p:sp>
          <p:nvSpPr>
            <p:cNvPr id="8" name="Freeform 8"/>
            <p:cNvSpPr/>
            <p:nvPr/>
          </p:nvSpPr>
          <p:spPr>
            <a:xfrm>
              <a:off x="0" y="16891"/>
              <a:ext cx="33782" cy="5460111"/>
            </a:xfrm>
            <a:custGeom>
              <a:avLst/>
              <a:gdLst/>
              <a:ahLst/>
              <a:cxnLst/>
              <a:rect l="l" t="t" r="r" b="b"/>
              <a:pathLst>
                <a:path w="33782" h="5460111">
                  <a:moveTo>
                    <a:pt x="33782" y="0"/>
                  </a:moveTo>
                  <a:lnTo>
                    <a:pt x="33782" y="5460111"/>
                  </a:lnTo>
                  <a:lnTo>
                    <a:pt x="0" y="5460111"/>
                  </a:lnTo>
                  <a:lnTo>
                    <a:pt x="0" y="0"/>
                  </a:lnTo>
                  <a:close/>
                </a:path>
              </a:pathLst>
            </a:custGeom>
            <a:solidFill>
              <a:srgbClr val="223668"/>
            </a:solidFill>
          </p:spPr>
        </p:sp>
      </p:grpSp>
      <p:grpSp>
        <p:nvGrpSpPr>
          <p:cNvPr id="9" name="Group 9"/>
          <p:cNvGrpSpPr/>
          <p:nvPr/>
        </p:nvGrpSpPr>
        <p:grpSpPr>
          <a:xfrm>
            <a:off x="541038" y="451932"/>
            <a:ext cx="350520" cy="748030"/>
            <a:chOff x="0" y="0"/>
            <a:chExt cx="467360" cy="997373"/>
          </a:xfrm>
        </p:grpSpPr>
        <p:sp>
          <p:nvSpPr>
            <p:cNvPr id="10" name="Freeform 10"/>
            <p:cNvSpPr/>
            <p:nvPr/>
          </p:nvSpPr>
          <p:spPr>
            <a:xfrm>
              <a:off x="0" y="0"/>
              <a:ext cx="467360" cy="997077"/>
            </a:xfrm>
            <a:custGeom>
              <a:avLst/>
              <a:gdLst/>
              <a:ahLst/>
              <a:cxnLst/>
              <a:rect l="l" t="t" r="r" b="b"/>
              <a:pathLst>
                <a:path w="467360" h="997077">
                  <a:moveTo>
                    <a:pt x="467360" y="997077"/>
                  </a:moveTo>
                  <a:lnTo>
                    <a:pt x="0" y="997077"/>
                  </a:lnTo>
                  <a:lnTo>
                    <a:pt x="0" y="0"/>
                  </a:lnTo>
                  <a:lnTo>
                    <a:pt x="467360" y="0"/>
                  </a:lnTo>
                  <a:lnTo>
                    <a:pt x="467360" y="997077"/>
                  </a:lnTo>
                  <a:close/>
                </a:path>
              </a:pathLst>
            </a:custGeom>
            <a:solidFill>
              <a:srgbClr val="223668"/>
            </a:solidFill>
          </p:spPr>
        </p:sp>
      </p:grpSp>
      <p:sp>
        <p:nvSpPr>
          <p:cNvPr id="11" name="TextBox 11"/>
          <p:cNvSpPr txBox="1"/>
          <p:nvPr/>
        </p:nvSpPr>
        <p:spPr>
          <a:xfrm>
            <a:off x="1037608" y="443254"/>
            <a:ext cx="4321810" cy="662940"/>
          </a:xfrm>
          <a:prstGeom prst="rect">
            <a:avLst/>
          </a:prstGeom>
        </p:spPr>
        <p:txBody>
          <a:bodyPr lIns="0" tIns="0" rIns="0" bIns="0" rtlCol="0" anchor="t">
            <a:spAutoFit/>
          </a:bodyPr>
          <a:lstStyle/>
          <a:p>
            <a:pPr algn="l">
              <a:lnSpc>
                <a:spcPts val="4320"/>
              </a:lnSpc>
            </a:pPr>
            <a:r>
              <a:rPr lang="en-US" sz="3600">
                <a:solidFill>
                  <a:srgbClr val="223668"/>
                </a:solidFill>
                <a:latin typeface="Times New Roman Bold"/>
              </a:rPr>
              <a:t>Step-Wise Description</a:t>
            </a:r>
          </a:p>
        </p:txBody>
      </p:sp>
      <p:sp>
        <p:nvSpPr>
          <p:cNvPr id="12" name="Freeform 12"/>
          <p:cNvSpPr/>
          <p:nvPr/>
        </p:nvSpPr>
        <p:spPr>
          <a:xfrm>
            <a:off x="11925604" y="0"/>
            <a:ext cx="6362394" cy="9945472"/>
          </a:xfrm>
          <a:custGeom>
            <a:avLst/>
            <a:gdLst/>
            <a:ahLst/>
            <a:cxnLst/>
            <a:rect l="l" t="t" r="r" b="b"/>
            <a:pathLst>
              <a:path w="6362394" h="9945472">
                <a:moveTo>
                  <a:pt x="0" y="0"/>
                </a:moveTo>
                <a:lnTo>
                  <a:pt x="6362394" y="0"/>
                </a:lnTo>
                <a:lnTo>
                  <a:pt x="6362394" y="9945472"/>
                </a:lnTo>
                <a:lnTo>
                  <a:pt x="0" y="9945472"/>
                </a:lnTo>
                <a:lnTo>
                  <a:pt x="0" y="0"/>
                </a:lnTo>
                <a:close/>
              </a:path>
            </a:pathLst>
          </a:custGeom>
          <a:blipFill>
            <a:blip r:embed="rId4"/>
            <a:stretch>
              <a:fillRect b="-3"/>
            </a:stretch>
          </a:blipFill>
        </p:spPr>
      </p:sp>
      <p:sp>
        <p:nvSpPr>
          <p:cNvPr id="13" name="TextBox 13"/>
          <p:cNvSpPr txBox="1"/>
          <p:nvPr/>
        </p:nvSpPr>
        <p:spPr>
          <a:xfrm>
            <a:off x="770750" y="1548075"/>
            <a:ext cx="16804800" cy="8261975"/>
          </a:xfrm>
          <a:prstGeom prst="rect">
            <a:avLst/>
          </a:prstGeom>
        </p:spPr>
        <p:txBody>
          <a:bodyPr lIns="0" tIns="0" rIns="0" bIns="0" rtlCol="0" anchor="t">
            <a:spAutoFit/>
          </a:bodyPr>
          <a:lstStyle/>
          <a:p>
            <a:pPr algn="l">
              <a:lnSpc>
                <a:spcPts val="3840"/>
              </a:lnSpc>
            </a:pPr>
            <a:r>
              <a:rPr lang="en-US" sz="3200">
                <a:solidFill>
                  <a:srgbClr val="000000"/>
                </a:solidFill>
                <a:latin typeface="Times New Roman"/>
              </a:rPr>
              <a:t>1.Registration and login</a:t>
            </a:r>
          </a:p>
          <a:p>
            <a:pPr algn="l">
              <a:lnSpc>
                <a:spcPts val="3359"/>
              </a:lnSpc>
            </a:pPr>
            <a:endParaRPr/>
          </a:p>
          <a:p>
            <a:pPr algn="l">
              <a:lnSpc>
                <a:spcPts val="6197"/>
              </a:lnSpc>
            </a:pPr>
            <a:r>
              <a:rPr lang="en-US" sz="3200">
                <a:solidFill>
                  <a:srgbClr val="000000"/>
                </a:solidFill>
                <a:latin typeface="Times New Roman"/>
              </a:rPr>
              <a:t>2.Edit profile settings  </a:t>
            </a:r>
          </a:p>
          <a:p>
            <a:pPr algn="l">
              <a:lnSpc>
                <a:spcPts val="6197"/>
              </a:lnSpc>
            </a:pPr>
            <a:r>
              <a:rPr lang="en-US" sz="3200">
                <a:solidFill>
                  <a:srgbClr val="000000"/>
                </a:solidFill>
                <a:latin typeface="Times New Roman"/>
              </a:rPr>
              <a:t>3.Search user</a:t>
            </a:r>
          </a:p>
          <a:p>
            <a:pPr algn="l">
              <a:lnSpc>
                <a:spcPts val="6197"/>
              </a:lnSpc>
            </a:pPr>
            <a:r>
              <a:rPr lang="en-US" sz="3200">
                <a:solidFill>
                  <a:srgbClr val="000000"/>
                </a:solidFill>
                <a:latin typeface="Times New Roman"/>
              </a:rPr>
              <a:t>4.Message to user</a:t>
            </a:r>
          </a:p>
          <a:p>
            <a:pPr algn="l">
              <a:lnSpc>
                <a:spcPts val="3840"/>
              </a:lnSpc>
            </a:pPr>
            <a:r>
              <a:rPr lang="en-US" sz="3200">
                <a:solidFill>
                  <a:srgbClr val="000000"/>
                </a:solidFill>
                <a:latin typeface="Times New Roman"/>
              </a:rPr>
              <a:t>5.Create group chat</a:t>
            </a:r>
          </a:p>
          <a:p>
            <a:pPr algn="l">
              <a:lnSpc>
                <a:spcPts val="3359"/>
              </a:lnSpc>
            </a:pPr>
            <a:endParaRPr/>
          </a:p>
          <a:p>
            <a:pPr algn="l">
              <a:lnSpc>
                <a:spcPts val="3359"/>
              </a:lnSpc>
            </a:pPr>
            <a:endParaRPr/>
          </a:p>
          <a:p>
            <a:pPr algn="l">
              <a:lnSpc>
                <a:spcPts val="4320"/>
              </a:lnSpc>
            </a:pPr>
            <a:r>
              <a:rPr lang="en-US" sz="3600">
                <a:solidFill>
                  <a:srgbClr val="C88C31"/>
                </a:solidFill>
                <a:latin typeface="Times New Roman Bold"/>
              </a:rPr>
              <a:t>Summary of your task</a:t>
            </a:r>
          </a:p>
          <a:p>
            <a:pPr algn="l">
              <a:lnSpc>
                <a:spcPts val="3359"/>
              </a:lnSpc>
            </a:pPr>
            <a:r>
              <a:rPr lang="en-US" sz="2799">
                <a:solidFill>
                  <a:srgbClr val="000000"/>
                </a:solidFill>
                <a:latin typeface="Arial"/>
              </a:rPr>
              <a:t>Generating Responses: Depending on the input and context, I provide human-like responses that include  pertinent information, thoughtful dialogue, and question-and-answer exchanges.</a:t>
            </a:r>
          </a:p>
          <a:p>
            <a:pPr algn="l">
              <a:lnSpc>
                <a:spcPts val="3359"/>
              </a:lnSpc>
            </a:pPr>
            <a:endParaRPr/>
          </a:p>
          <a:p>
            <a:pPr algn="l">
              <a:lnSpc>
                <a:spcPts val="3359"/>
              </a:lnSpc>
            </a:pPr>
            <a:r>
              <a:rPr lang="en-US" sz="2799">
                <a:solidFill>
                  <a:srgbClr val="000000"/>
                </a:solidFill>
                <a:latin typeface="Arial"/>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78" cy="10286988"/>
          </a:xfrm>
          <a:custGeom>
            <a:avLst/>
            <a:gdLst/>
            <a:ahLst/>
            <a:cxnLst/>
            <a:rect l="l" t="t" r="r" b="b"/>
            <a:pathLst>
              <a:path w="18287978" h="10286988">
                <a:moveTo>
                  <a:pt x="0" y="0"/>
                </a:moveTo>
                <a:lnTo>
                  <a:pt x="18287978" y="0"/>
                </a:lnTo>
                <a:lnTo>
                  <a:pt x="18287978" y="10286988"/>
                </a:lnTo>
                <a:lnTo>
                  <a:pt x="0" y="10286988"/>
                </a:lnTo>
                <a:lnTo>
                  <a:pt x="0" y="0"/>
                </a:lnTo>
                <a:close/>
              </a:path>
            </a:pathLst>
          </a:custGeom>
          <a:blipFill>
            <a:blip r:embed="rId3"/>
            <a:stretch>
              <a:fillRect r="-17"/>
            </a:stretch>
          </a:blipFill>
        </p:spPr>
      </p:sp>
      <p:grpSp>
        <p:nvGrpSpPr>
          <p:cNvPr id="3" name="Group 3"/>
          <p:cNvGrpSpPr/>
          <p:nvPr/>
        </p:nvGrpSpPr>
        <p:grpSpPr>
          <a:xfrm>
            <a:off x="0" y="404810"/>
            <a:ext cx="271780" cy="688340"/>
            <a:chOff x="0" y="0"/>
            <a:chExt cx="362373" cy="917787"/>
          </a:xfrm>
        </p:grpSpPr>
        <p:sp>
          <p:nvSpPr>
            <p:cNvPr id="4" name="Freeform 4"/>
            <p:cNvSpPr/>
            <p:nvPr/>
          </p:nvSpPr>
          <p:spPr>
            <a:xfrm>
              <a:off x="0" y="0"/>
              <a:ext cx="361950" cy="917575"/>
            </a:xfrm>
            <a:custGeom>
              <a:avLst/>
              <a:gdLst/>
              <a:ahLst/>
              <a:cxnLst/>
              <a:rect l="l" t="t" r="r" b="b"/>
              <a:pathLst>
                <a:path w="361950" h="917575">
                  <a:moveTo>
                    <a:pt x="361950" y="917575"/>
                  </a:moveTo>
                  <a:lnTo>
                    <a:pt x="0" y="917575"/>
                  </a:lnTo>
                  <a:lnTo>
                    <a:pt x="0" y="0"/>
                  </a:lnTo>
                  <a:lnTo>
                    <a:pt x="361950" y="0"/>
                  </a:lnTo>
                  <a:lnTo>
                    <a:pt x="361950" y="917575"/>
                  </a:lnTo>
                  <a:close/>
                </a:path>
              </a:pathLst>
            </a:custGeom>
            <a:solidFill>
              <a:srgbClr val="22366A"/>
            </a:solidFill>
          </p:spPr>
        </p:sp>
      </p:grpSp>
      <p:sp>
        <p:nvSpPr>
          <p:cNvPr id="5" name="Freeform 5"/>
          <p:cNvSpPr/>
          <p:nvPr/>
        </p:nvSpPr>
        <p:spPr>
          <a:xfrm>
            <a:off x="5250750" y="2120818"/>
            <a:ext cx="7770142" cy="6742084"/>
          </a:xfrm>
          <a:custGeom>
            <a:avLst/>
            <a:gdLst/>
            <a:ahLst/>
            <a:cxnLst/>
            <a:rect l="l" t="t" r="r" b="b"/>
            <a:pathLst>
              <a:path w="7770142" h="6742084">
                <a:moveTo>
                  <a:pt x="0" y="0"/>
                </a:moveTo>
                <a:lnTo>
                  <a:pt x="7770142" y="0"/>
                </a:lnTo>
                <a:lnTo>
                  <a:pt x="7770142" y="6742084"/>
                </a:lnTo>
                <a:lnTo>
                  <a:pt x="0" y="6742084"/>
                </a:lnTo>
                <a:lnTo>
                  <a:pt x="0" y="0"/>
                </a:lnTo>
                <a:close/>
              </a:path>
            </a:pathLst>
          </a:custGeom>
          <a:blipFill>
            <a:blip r:embed="rId4"/>
            <a:stretch>
              <a:fillRect r="-10"/>
            </a:stretch>
          </a:blipFill>
        </p:spPr>
      </p:sp>
      <p:sp>
        <p:nvSpPr>
          <p:cNvPr id="6" name="Freeform 6"/>
          <p:cNvSpPr/>
          <p:nvPr/>
        </p:nvSpPr>
        <p:spPr>
          <a:xfrm>
            <a:off x="13237444" y="4615448"/>
            <a:ext cx="163852" cy="163850"/>
          </a:xfrm>
          <a:custGeom>
            <a:avLst/>
            <a:gdLst/>
            <a:ahLst/>
            <a:cxnLst/>
            <a:rect l="l" t="t" r="r" b="b"/>
            <a:pathLst>
              <a:path w="163852" h="163850">
                <a:moveTo>
                  <a:pt x="0" y="0"/>
                </a:moveTo>
                <a:lnTo>
                  <a:pt x="163852" y="0"/>
                </a:lnTo>
                <a:lnTo>
                  <a:pt x="163852" y="163850"/>
                </a:lnTo>
                <a:lnTo>
                  <a:pt x="0" y="163850"/>
                </a:lnTo>
                <a:lnTo>
                  <a:pt x="0" y="0"/>
                </a:lnTo>
                <a:close/>
              </a:path>
            </a:pathLst>
          </a:custGeom>
          <a:blipFill>
            <a:blip r:embed="rId5"/>
            <a:stretch>
              <a:fillRect b="-1"/>
            </a:stretch>
          </a:blipFill>
        </p:spPr>
      </p:sp>
      <p:sp>
        <p:nvSpPr>
          <p:cNvPr id="7" name="Freeform 7"/>
          <p:cNvSpPr/>
          <p:nvPr/>
        </p:nvSpPr>
        <p:spPr>
          <a:xfrm>
            <a:off x="12852400" y="7119824"/>
            <a:ext cx="163852" cy="163850"/>
          </a:xfrm>
          <a:custGeom>
            <a:avLst/>
            <a:gdLst/>
            <a:ahLst/>
            <a:cxnLst/>
            <a:rect l="l" t="t" r="r" b="b"/>
            <a:pathLst>
              <a:path w="163852" h="163850">
                <a:moveTo>
                  <a:pt x="0" y="0"/>
                </a:moveTo>
                <a:lnTo>
                  <a:pt x="163852" y="0"/>
                </a:lnTo>
                <a:lnTo>
                  <a:pt x="163852" y="163850"/>
                </a:lnTo>
                <a:lnTo>
                  <a:pt x="0" y="163850"/>
                </a:lnTo>
                <a:lnTo>
                  <a:pt x="0" y="0"/>
                </a:lnTo>
                <a:close/>
              </a:path>
            </a:pathLst>
          </a:custGeom>
          <a:blipFill>
            <a:blip r:embed="rId6"/>
            <a:stretch>
              <a:fillRect b="-1"/>
            </a:stretch>
          </a:blipFill>
        </p:spPr>
      </p:sp>
      <p:sp>
        <p:nvSpPr>
          <p:cNvPr id="8" name="Freeform 8"/>
          <p:cNvSpPr/>
          <p:nvPr/>
        </p:nvSpPr>
        <p:spPr>
          <a:xfrm>
            <a:off x="10897374" y="8755318"/>
            <a:ext cx="163850" cy="163850"/>
          </a:xfrm>
          <a:custGeom>
            <a:avLst/>
            <a:gdLst/>
            <a:ahLst/>
            <a:cxnLst/>
            <a:rect l="l" t="t" r="r" b="b"/>
            <a:pathLst>
              <a:path w="163850" h="163850">
                <a:moveTo>
                  <a:pt x="0" y="0"/>
                </a:moveTo>
                <a:lnTo>
                  <a:pt x="163850" y="0"/>
                </a:lnTo>
                <a:lnTo>
                  <a:pt x="163850" y="163850"/>
                </a:lnTo>
                <a:lnTo>
                  <a:pt x="0" y="163850"/>
                </a:lnTo>
                <a:lnTo>
                  <a:pt x="0" y="0"/>
                </a:lnTo>
                <a:close/>
              </a:path>
            </a:pathLst>
          </a:custGeom>
          <a:blipFill>
            <a:blip r:embed="rId5"/>
            <a:stretch>
              <a:fillRect/>
            </a:stretch>
          </a:blipFill>
        </p:spPr>
      </p:sp>
      <p:sp>
        <p:nvSpPr>
          <p:cNvPr id="9" name="Freeform 9"/>
          <p:cNvSpPr/>
          <p:nvPr/>
        </p:nvSpPr>
        <p:spPr>
          <a:xfrm>
            <a:off x="12888428" y="2164638"/>
            <a:ext cx="163850" cy="163850"/>
          </a:xfrm>
          <a:custGeom>
            <a:avLst/>
            <a:gdLst/>
            <a:ahLst/>
            <a:cxnLst/>
            <a:rect l="l" t="t" r="r" b="b"/>
            <a:pathLst>
              <a:path w="163850" h="163850">
                <a:moveTo>
                  <a:pt x="0" y="0"/>
                </a:moveTo>
                <a:lnTo>
                  <a:pt x="163850" y="0"/>
                </a:lnTo>
                <a:lnTo>
                  <a:pt x="163850" y="163850"/>
                </a:lnTo>
                <a:lnTo>
                  <a:pt x="0" y="163850"/>
                </a:lnTo>
                <a:lnTo>
                  <a:pt x="0" y="0"/>
                </a:lnTo>
                <a:close/>
              </a:path>
            </a:pathLst>
          </a:custGeom>
          <a:blipFill>
            <a:blip r:embed="rId7"/>
            <a:stretch>
              <a:fillRect/>
            </a:stretch>
          </a:blipFill>
        </p:spPr>
      </p:sp>
      <p:sp>
        <p:nvSpPr>
          <p:cNvPr id="10" name="Freeform 10"/>
          <p:cNvSpPr/>
          <p:nvPr/>
        </p:nvSpPr>
        <p:spPr>
          <a:xfrm>
            <a:off x="4882526" y="4615450"/>
            <a:ext cx="163850" cy="163850"/>
          </a:xfrm>
          <a:custGeom>
            <a:avLst/>
            <a:gdLst/>
            <a:ahLst/>
            <a:cxnLst/>
            <a:rect l="l" t="t" r="r" b="b"/>
            <a:pathLst>
              <a:path w="163850" h="163850">
                <a:moveTo>
                  <a:pt x="0" y="0"/>
                </a:moveTo>
                <a:lnTo>
                  <a:pt x="163850" y="0"/>
                </a:lnTo>
                <a:lnTo>
                  <a:pt x="163850" y="163850"/>
                </a:lnTo>
                <a:lnTo>
                  <a:pt x="0" y="163850"/>
                </a:lnTo>
                <a:lnTo>
                  <a:pt x="0" y="0"/>
                </a:lnTo>
                <a:close/>
              </a:path>
            </a:pathLst>
          </a:custGeom>
          <a:blipFill>
            <a:blip r:embed="rId5"/>
            <a:stretch>
              <a:fillRect/>
            </a:stretch>
          </a:blipFill>
        </p:spPr>
      </p:sp>
      <p:sp>
        <p:nvSpPr>
          <p:cNvPr id="11" name="Freeform 11"/>
          <p:cNvSpPr/>
          <p:nvPr/>
        </p:nvSpPr>
        <p:spPr>
          <a:xfrm>
            <a:off x="5239522" y="7133370"/>
            <a:ext cx="163850" cy="163850"/>
          </a:xfrm>
          <a:custGeom>
            <a:avLst/>
            <a:gdLst/>
            <a:ahLst/>
            <a:cxnLst/>
            <a:rect l="l" t="t" r="r" b="b"/>
            <a:pathLst>
              <a:path w="163850" h="163850">
                <a:moveTo>
                  <a:pt x="0" y="0"/>
                </a:moveTo>
                <a:lnTo>
                  <a:pt x="163850" y="0"/>
                </a:lnTo>
                <a:lnTo>
                  <a:pt x="163850" y="163850"/>
                </a:lnTo>
                <a:lnTo>
                  <a:pt x="0" y="163850"/>
                </a:lnTo>
                <a:lnTo>
                  <a:pt x="0" y="0"/>
                </a:lnTo>
                <a:close/>
              </a:path>
            </a:pathLst>
          </a:custGeom>
          <a:blipFill>
            <a:blip r:embed="rId7"/>
            <a:stretch>
              <a:fillRect/>
            </a:stretch>
          </a:blipFill>
        </p:spPr>
      </p:sp>
      <p:sp>
        <p:nvSpPr>
          <p:cNvPr id="12" name="Freeform 12"/>
          <p:cNvSpPr/>
          <p:nvPr/>
        </p:nvSpPr>
        <p:spPr>
          <a:xfrm>
            <a:off x="7185462" y="8755318"/>
            <a:ext cx="163850" cy="163850"/>
          </a:xfrm>
          <a:custGeom>
            <a:avLst/>
            <a:gdLst/>
            <a:ahLst/>
            <a:cxnLst/>
            <a:rect l="l" t="t" r="r" b="b"/>
            <a:pathLst>
              <a:path w="163850" h="163850">
                <a:moveTo>
                  <a:pt x="0" y="0"/>
                </a:moveTo>
                <a:lnTo>
                  <a:pt x="163850" y="0"/>
                </a:lnTo>
                <a:lnTo>
                  <a:pt x="163850" y="163850"/>
                </a:lnTo>
                <a:lnTo>
                  <a:pt x="0" y="163850"/>
                </a:lnTo>
                <a:lnTo>
                  <a:pt x="0" y="0"/>
                </a:lnTo>
                <a:close/>
              </a:path>
            </a:pathLst>
          </a:custGeom>
          <a:blipFill>
            <a:blip r:embed="rId8"/>
            <a:stretch>
              <a:fillRect r="-5882"/>
            </a:stretch>
          </a:blipFill>
        </p:spPr>
      </p:sp>
      <p:sp>
        <p:nvSpPr>
          <p:cNvPr id="13" name="Freeform 13"/>
          <p:cNvSpPr/>
          <p:nvPr/>
        </p:nvSpPr>
        <p:spPr>
          <a:xfrm>
            <a:off x="5239522" y="2178186"/>
            <a:ext cx="163850" cy="163850"/>
          </a:xfrm>
          <a:custGeom>
            <a:avLst/>
            <a:gdLst/>
            <a:ahLst/>
            <a:cxnLst/>
            <a:rect l="l" t="t" r="r" b="b"/>
            <a:pathLst>
              <a:path w="163850" h="163850">
                <a:moveTo>
                  <a:pt x="0" y="0"/>
                </a:moveTo>
                <a:lnTo>
                  <a:pt x="163850" y="0"/>
                </a:lnTo>
                <a:lnTo>
                  <a:pt x="163850" y="163850"/>
                </a:lnTo>
                <a:lnTo>
                  <a:pt x="0" y="163850"/>
                </a:lnTo>
                <a:lnTo>
                  <a:pt x="0" y="0"/>
                </a:lnTo>
                <a:close/>
              </a:path>
            </a:pathLst>
          </a:custGeom>
          <a:blipFill>
            <a:blip r:embed="rId7"/>
            <a:stretch>
              <a:fillRect/>
            </a:stretch>
          </a:blipFill>
        </p:spPr>
      </p:sp>
      <p:sp>
        <p:nvSpPr>
          <p:cNvPr id="14" name="Freeform 14"/>
          <p:cNvSpPr/>
          <p:nvPr/>
        </p:nvSpPr>
        <p:spPr>
          <a:xfrm>
            <a:off x="7103226" y="2789734"/>
            <a:ext cx="4108450" cy="4108450"/>
          </a:xfrm>
          <a:custGeom>
            <a:avLst/>
            <a:gdLst/>
            <a:ahLst/>
            <a:cxnLst/>
            <a:rect l="l" t="t" r="r" b="b"/>
            <a:pathLst>
              <a:path w="4108450" h="4108450">
                <a:moveTo>
                  <a:pt x="0" y="0"/>
                </a:moveTo>
                <a:lnTo>
                  <a:pt x="4108450" y="0"/>
                </a:lnTo>
                <a:lnTo>
                  <a:pt x="4108450" y="4108450"/>
                </a:lnTo>
                <a:lnTo>
                  <a:pt x="0" y="410845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5" name="Freeform 15"/>
          <p:cNvSpPr/>
          <p:nvPr/>
        </p:nvSpPr>
        <p:spPr>
          <a:xfrm>
            <a:off x="7077851" y="2764359"/>
            <a:ext cx="4159200" cy="4159200"/>
          </a:xfrm>
          <a:custGeom>
            <a:avLst/>
            <a:gdLst/>
            <a:ahLst/>
            <a:cxnLst/>
            <a:rect l="l" t="t" r="r" b="b"/>
            <a:pathLst>
              <a:path w="4159200" h="4159200">
                <a:moveTo>
                  <a:pt x="0" y="0"/>
                </a:moveTo>
                <a:lnTo>
                  <a:pt x="4159200" y="0"/>
                </a:lnTo>
                <a:lnTo>
                  <a:pt x="4159200" y="4159200"/>
                </a:lnTo>
                <a:lnTo>
                  <a:pt x="0" y="41592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6" name="Freeform 16"/>
          <p:cNvSpPr/>
          <p:nvPr/>
        </p:nvSpPr>
        <p:spPr>
          <a:xfrm>
            <a:off x="7211938" y="2898450"/>
            <a:ext cx="3891278" cy="3891278"/>
          </a:xfrm>
          <a:custGeom>
            <a:avLst/>
            <a:gdLst/>
            <a:ahLst/>
            <a:cxnLst/>
            <a:rect l="l" t="t" r="r" b="b"/>
            <a:pathLst>
              <a:path w="3891278" h="3891278">
                <a:moveTo>
                  <a:pt x="0" y="0"/>
                </a:moveTo>
                <a:lnTo>
                  <a:pt x="3891278" y="0"/>
                </a:lnTo>
                <a:lnTo>
                  <a:pt x="3891278" y="3891278"/>
                </a:lnTo>
                <a:lnTo>
                  <a:pt x="0" y="389127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7" name="TextBox 17"/>
          <p:cNvSpPr txBox="1"/>
          <p:nvPr/>
        </p:nvSpPr>
        <p:spPr>
          <a:xfrm>
            <a:off x="8084548" y="4467400"/>
            <a:ext cx="2491800" cy="643100"/>
          </a:xfrm>
          <a:prstGeom prst="rect">
            <a:avLst/>
          </a:prstGeom>
        </p:spPr>
        <p:txBody>
          <a:bodyPr lIns="0" tIns="0" rIns="0" bIns="0" rtlCol="0" anchor="t">
            <a:spAutoFit/>
          </a:bodyPr>
          <a:lstStyle/>
          <a:p>
            <a:pPr algn="l">
              <a:lnSpc>
                <a:spcPts val="4320"/>
              </a:lnSpc>
            </a:pPr>
            <a:r>
              <a:rPr lang="en-US" sz="3600">
                <a:solidFill>
                  <a:srgbClr val="223668"/>
                </a:solidFill>
                <a:latin typeface="Times New Roman Bold"/>
              </a:rPr>
              <a:t>Check-List</a:t>
            </a:r>
          </a:p>
        </p:txBody>
      </p:sp>
      <p:sp>
        <p:nvSpPr>
          <p:cNvPr id="18" name="TextBox 18"/>
          <p:cNvSpPr txBox="1"/>
          <p:nvPr/>
        </p:nvSpPr>
        <p:spPr>
          <a:xfrm>
            <a:off x="2153594" y="1867033"/>
            <a:ext cx="2766060" cy="695325"/>
          </a:xfrm>
          <a:prstGeom prst="rect">
            <a:avLst/>
          </a:prstGeom>
        </p:spPr>
        <p:txBody>
          <a:bodyPr lIns="0" tIns="0" rIns="0" bIns="0" rtlCol="0" anchor="t">
            <a:spAutoFit/>
          </a:bodyPr>
          <a:lstStyle/>
          <a:p>
            <a:pPr algn="r">
              <a:lnSpc>
                <a:spcPts val="2400"/>
              </a:lnSpc>
            </a:pPr>
            <a:r>
              <a:rPr lang="en-US" sz="2000">
                <a:solidFill>
                  <a:srgbClr val="000000"/>
                </a:solidFill>
                <a:latin typeface="Times New Roman"/>
              </a:rPr>
              <a:t>Gather requirements for the</a:t>
            </a:r>
          </a:p>
          <a:p>
            <a:pPr algn="r">
              <a:lnSpc>
                <a:spcPts val="2400"/>
              </a:lnSpc>
            </a:pPr>
            <a:r>
              <a:rPr lang="en-US" sz="2000">
                <a:solidFill>
                  <a:srgbClr val="000000"/>
                </a:solidFill>
                <a:latin typeface="Times New Roman"/>
              </a:rPr>
              <a:t>project</a:t>
            </a:r>
          </a:p>
        </p:txBody>
      </p:sp>
      <p:sp>
        <p:nvSpPr>
          <p:cNvPr id="19" name="TextBox 19"/>
          <p:cNvSpPr txBox="1"/>
          <p:nvPr/>
        </p:nvSpPr>
        <p:spPr>
          <a:xfrm>
            <a:off x="2228188" y="4322047"/>
            <a:ext cx="2325370" cy="695325"/>
          </a:xfrm>
          <a:prstGeom prst="rect">
            <a:avLst/>
          </a:prstGeom>
        </p:spPr>
        <p:txBody>
          <a:bodyPr lIns="0" tIns="0" rIns="0" bIns="0" rtlCol="0" anchor="t">
            <a:spAutoFit/>
          </a:bodyPr>
          <a:lstStyle/>
          <a:p>
            <a:pPr algn="r">
              <a:lnSpc>
                <a:spcPts val="2400"/>
              </a:lnSpc>
            </a:pPr>
            <a:r>
              <a:rPr lang="en-US" sz="2000">
                <a:solidFill>
                  <a:srgbClr val="000000"/>
                </a:solidFill>
                <a:latin typeface="Times New Roman"/>
              </a:rPr>
              <a:t>Prepare database design</a:t>
            </a:r>
          </a:p>
          <a:p>
            <a:pPr algn="r">
              <a:lnSpc>
                <a:spcPts val="2400"/>
              </a:lnSpc>
            </a:pPr>
            <a:r>
              <a:rPr lang="en-US" sz="2000">
                <a:solidFill>
                  <a:srgbClr val="000000"/>
                </a:solidFill>
                <a:latin typeface="Times New Roman"/>
              </a:rPr>
              <a:t>schemas</a:t>
            </a:r>
          </a:p>
        </p:txBody>
      </p:sp>
      <p:sp>
        <p:nvSpPr>
          <p:cNvPr id="20" name="TextBox 20"/>
          <p:cNvSpPr txBox="1"/>
          <p:nvPr/>
        </p:nvSpPr>
        <p:spPr>
          <a:xfrm>
            <a:off x="2633416" y="6842517"/>
            <a:ext cx="2259330" cy="695325"/>
          </a:xfrm>
          <a:prstGeom prst="rect">
            <a:avLst/>
          </a:prstGeom>
        </p:spPr>
        <p:txBody>
          <a:bodyPr lIns="0" tIns="0" rIns="0" bIns="0" rtlCol="0" anchor="t">
            <a:spAutoFit/>
          </a:bodyPr>
          <a:lstStyle/>
          <a:p>
            <a:pPr algn="r">
              <a:lnSpc>
                <a:spcPts val="2400"/>
              </a:lnSpc>
            </a:pPr>
            <a:r>
              <a:rPr lang="en-US" sz="2000">
                <a:solidFill>
                  <a:srgbClr val="000000"/>
                </a:solidFill>
                <a:latin typeface="Times New Roman"/>
              </a:rPr>
              <a:t>Get your initial project</a:t>
            </a:r>
          </a:p>
          <a:p>
            <a:pPr algn="r">
              <a:lnSpc>
                <a:spcPts val="2400"/>
              </a:lnSpc>
            </a:pPr>
            <a:r>
              <a:rPr lang="en-US" sz="2000">
                <a:solidFill>
                  <a:srgbClr val="000000"/>
                </a:solidFill>
                <a:latin typeface="Times New Roman"/>
              </a:rPr>
              <a:t>Structure ready</a:t>
            </a:r>
          </a:p>
        </p:txBody>
      </p:sp>
      <p:sp>
        <p:nvSpPr>
          <p:cNvPr id="21" name="TextBox 21"/>
          <p:cNvSpPr txBox="1"/>
          <p:nvPr/>
        </p:nvSpPr>
        <p:spPr>
          <a:xfrm>
            <a:off x="4631736" y="8614317"/>
            <a:ext cx="2249170" cy="390525"/>
          </a:xfrm>
          <a:prstGeom prst="rect">
            <a:avLst/>
          </a:prstGeom>
        </p:spPr>
        <p:txBody>
          <a:bodyPr lIns="0" tIns="0" rIns="0" bIns="0" rtlCol="0" anchor="t">
            <a:spAutoFit/>
          </a:bodyPr>
          <a:lstStyle/>
          <a:p>
            <a:pPr algn="l">
              <a:lnSpc>
                <a:spcPts val="2400"/>
              </a:lnSpc>
            </a:pPr>
            <a:r>
              <a:rPr lang="en-US" sz="2000">
                <a:solidFill>
                  <a:srgbClr val="000000"/>
                </a:solidFill>
                <a:latin typeface="Times New Roman"/>
              </a:rPr>
              <a:t>Initiate a git repository</a:t>
            </a:r>
          </a:p>
        </p:txBody>
      </p:sp>
      <p:sp>
        <p:nvSpPr>
          <p:cNvPr id="22" name="TextBox 22"/>
          <p:cNvSpPr txBox="1"/>
          <p:nvPr/>
        </p:nvSpPr>
        <p:spPr>
          <a:xfrm>
            <a:off x="13377082" y="1867033"/>
            <a:ext cx="2491740" cy="695325"/>
          </a:xfrm>
          <a:prstGeom prst="rect">
            <a:avLst/>
          </a:prstGeom>
        </p:spPr>
        <p:txBody>
          <a:bodyPr lIns="0" tIns="0" rIns="0" bIns="0" rtlCol="0" anchor="t">
            <a:spAutoFit/>
          </a:bodyPr>
          <a:lstStyle/>
          <a:p>
            <a:pPr algn="l">
              <a:lnSpc>
                <a:spcPts val="2400"/>
              </a:lnSpc>
            </a:pPr>
            <a:r>
              <a:rPr lang="en-US" sz="2000">
                <a:solidFill>
                  <a:srgbClr val="000000"/>
                </a:solidFill>
                <a:latin typeface="Times New Roman"/>
              </a:rPr>
              <a:t>add Readme.md file with  description of the project</a:t>
            </a:r>
          </a:p>
        </p:txBody>
      </p:sp>
      <p:sp>
        <p:nvSpPr>
          <p:cNvPr id="23" name="TextBox 23"/>
          <p:cNvSpPr txBox="1"/>
          <p:nvPr/>
        </p:nvSpPr>
        <p:spPr>
          <a:xfrm>
            <a:off x="13720356" y="4322047"/>
            <a:ext cx="2990850" cy="695325"/>
          </a:xfrm>
          <a:prstGeom prst="rect">
            <a:avLst/>
          </a:prstGeom>
        </p:spPr>
        <p:txBody>
          <a:bodyPr lIns="0" tIns="0" rIns="0" bIns="0" rtlCol="0" anchor="t">
            <a:spAutoFit/>
          </a:bodyPr>
          <a:lstStyle/>
          <a:p>
            <a:pPr algn="l">
              <a:lnSpc>
                <a:spcPts val="2400"/>
              </a:lnSpc>
            </a:pPr>
            <a:r>
              <a:rPr lang="en-US" sz="2000">
                <a:solidFill>
                  <a:srgbClr val="000000"/>
                </a:solidFill>
                <a:latin typeface="Times New Roman"/>
              </a:rPr>
              <a:t>Commit all changes with "first  commit"</a:t>
            </a:r>
          </a:p>
        </p:txBody>
      </p:sp>
      <p:sp>
        <p:nvSpPr>
          <p:cNvPr id="24" name="TextBox 24"/>
          <p:cNvSpPr txBox="1"/>
          <p:nvPr/>
        </p:nvSpPr>
        <p:spPr>
          <a:xfrm>
            <a:off x="13350628" y="6842517"/>
            <a:ext cx="2814320" cy="695325"/>
          </a:xfrm>
          <a:prstGeom prst="rect">
            <a:avLst/>
          </a:prstGeom>
        </p:spPr>
        <p:txBody>
          <a:bodyPr lIns="0" tIns="0" rIns="0" bIns="0" rtlCol="0" anchor="t">
            <a:spAutoFit/>
          </a:bodyPr>
          <a:lstStyle/>
          <a:p>
            <a:pPr algn="l">
              <a:lnSpc>
                <a:spcPts val="2400"/>
              </a:lnSpc>
            </a:pPr>
            <a:r>
              <a:rPr lang="en-US" sz="2000">
                <a:solidFill>
                  <a:srgbClr val="000000"/>
                </a:solidFill>
                <a:latin typeface="Times New Roman"/>
              </a:rPr>
              <a:t>create a repository on github  related to project</a:t>
            </a:r>
          </a:p>
        </p:txBody>
      </p:sp>
      <p:sp>
        <p:nvSpPr>
          <p:cNvPr id="25" name="TextBox 25"/>
          <p:cNvSpPr txBox="1"/>
          <p:nvPr/>
        </p:nvSpPr>
        <p:spPr>
          <a:xfrm>
            <a:off x="11315930" y="8614317"/>
            <a:ext cx="2805430" cy="390525"/>
          </a:xfrm>
          <a:prstGeom prst="rect">
            <a:avLst/>
          </a:prstGeom>
        </p:spPr>
        <p:txBody>
          <a:bodyPr lIns="0" tIns="0" rIns="0" bIns="0" rtlCol="0" anchor="t">
            <a:spAutoFit/>
          </a:bodyPr>
          <a:lstStyle/>
          <a:p>
            <a:pPr algn="l">
              <a:lnSpc>
                <a:spcPts val="2400"/>
              </a:lnSpc>
            </a:pPr>
            <a:r>
              <a:rPr lang="en-US" sz="2000">
                <a:solidFill>
                  <a:srgbClr val="000000"/>
                </a:solidFill>
                <a:latin typeface="Times New Roman"/>
              </a:rPr>
              <a:t>Push your changes to github</a:t>
            </a:r>
          </a:p>
        </p:txBody>
      </p:sp>
      <p:sp>
        <p:nvSpPr>
          <p:cNvPr id="26" name="TextBox 26"/>
          <p:cNvSpPr txBox="1"/>
          <p:nvPr/>
        </p:nvSpPr>
        <p:spPr>
          <a:xfrm>
            <a:off x="532648" y="289466"/>
            <a:ext cx="5699760" cy="864870"/>
          </a:xfrm>
          <a:prstGeom prst="rect">
            <a:avLst/>
          </a:prstGeom>
        </p:spPr>
        <p:txBody>
          <a:bodyPr lIns="0" tIns="0" rIns="0" bIns="0" rtlCol="0" anchor="t">
            <a:spAutoFit/>
          </a:bodyPr>
          <a:lstStyle/>
          <a:p>
            <a:pPr algn="l">
              <a:lnSpc>
                <a:spcPts val="5759"/>
              </a:lnSpc>
            </a:pPr>
            <a:r>
              <a:rPr lang="en-US" sz="4800">
                <a:solidFill>
                  <a:srgbClr val="C88C31"/>
                </a:solidFill>
                <a:latin typeface="Times New Roman Bold"/>
              </a:rPr>
              <a:t>Assessment Parameter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98" cy="10286998"/>
          </a:xfrm>
          <a:custGeom>
            <a:avLst/>
            <a:gdLst/>
            <a:ahLst/>
            <a:cxnLst/>
            <a:rect l="l" t="t" r="r" b="b"/>
            <a:pathLst>
              <a:path w="18287998" h="10286998">
                <a:moveTo>
                  <a:pt x="0" y="0"/>
                </a:moveTo>
                <a:lnTo>
                  <a:pt x="18287998" y="0"/>
                </a:lnTo>
                <a:lnTo>
                  <a:pt x="18287998" y="10286998"/>
                </a:lnTo>
                <a:lnTo>
                  <a:pt x="0" y="10286998"/>
                </a:lnTo>
                <a:lnTo>
                  <a:pt x="0" y="0"/>
                </a:lnTo>
                <a:close/>
              </a:path>
            </a:pathLst>
          </a:custGeom>
          <a:blipFill>
            <a:blip r:embed="rId3"/>
            <a:stretch>
              <a:fillRect r="-17"/>
            </a:stretch>
          </a:blipFill>
        </p:spPr>
      </p:sp>
      <p:grpSp>
        <p:nvGrpSpPr>
          <p:cNvPr id="3" name="Group 3"/>
          <p:cNvGrpSpPr/>
          <p:nvPr/>
        </p:nvGrpSpPr>
        <p:grpSpPr>
          <a:xfrm>
            <a:off x="4480990" y="2815768"/>
            <a:ext cx="9624060" cy="153670"/>
            <a:chOff x="0" y="0"/>
            <a:chExt cx="12832080" cy="204893"/>
          </a:xfrm>
        </p:grpSpPr>
        <p:sp>
          <p:nvSpPr>
            <p:cNvPr id="4" name="Freeform 4"/>
            <p:cNvSpPr/>
            <p:nvPr/>
          </p:nvSpPr>
          <p:spPr>
            <a:xfrm>
              <a:off x="0" y="0"/>
              <a:ext cx="12830810" cy="204470"/>
            </a:xfrm>
            <a:custGeom>
              <a:avLst/>
              <a:gdLst/>
              <a:ahLst/>
              <a:cxnLst/>
              <a:rect l="l" t="t" r="r" b="b"/>
              <a:pathLst>
                <a:path w="12830810" h="204470">
                  <a:moveTo>
                    <a:pt x="12830810" y="204470"/>
                  </a:moveTo>
                  <a:lnTo>
                    <a:pt x="0" y="204470"/>
                  </a:lnTo>
                  <a:lnTo>
                    <a:pt x="0" y="0"/>
                  </a:lnTo>
                  <a:lnTo>
                    <a:pt x="12830810" y="0"/>
                  </a:lnTo>
                  <a:lnTo>
                    <a:pt x="12830810" y="204470"/>
                  </a:lnTo>
                  <a:close/>
                </a:path>
              </a:pathLst>
            </a:custGeom>
            <a:solidFill>
              <a:srgbClr val="F0C8CE"/>
            </a:solidFill>
          </p:spPr>
        </p:sp>
      </p:grpSp>
      <p:sp>
        <p:nvSpPr>
          <p:cNvPr id="5" name="Freeform 5"/>
          <p:cNvSpPr/>
          <p:nvPr/>
        </p:nvSpPr>
        <p:spPr>
          <a:xfrm>
            <a:off x="5385670" y="3570514"/>
            <a:ext cx="2362198" cy="2362198"/>
          </a:xfrm>
          <a:custGeom>
            <a:avLst/>
            <a:gdLst/>
            <a:ahLst/>
            <a:cxnLst/>
            <a:rect l="l" t="t" r="r" b="b"/>
            <a:pathLst>
              <a:path w="2362198" h="2362198">
                <a:moveTo>
                  <a:pt x="0" y="0"/>
                </a:moveTo>
                <a:lnTo>
                  <a:pt x="2362198" y="0"/>
                </a:lnTo>
                <a:lnTo>
                  <a:pt x="2362198" y="2362198"/>
                </a:lnTo>
                <a:lnTo>
                  <a:pt x="0" y="2362198"/>
                </a:lnTo>
                <a:lnTo>
                  <a:pt x="0" y="0"/>
                </a:lnTo>
                <a:close/>
              </a:path>
            </a:pathLst>
          </a:custGeom>
          <a:blipFill>
            <a:blip r:embed="rId4"/>
            <a:stretch>
              <a:fillRect/>
            </a:stretch>
          </a:blipFill>
        </p:spPr>
      </p:sp>
      <p:grpSp>
        <p:nvGrpSpPr>
          <p:cNvPr id="6" name="Group 6"/>
          <p:cNvGrpSpPr/>
          <p:nvPr/>
        </p:nvGrpSpPr>
        <p:grpSpPr>
          <a:xfrm>
            <a:off x="4466644" y="1226916"/>
            <a:ext cx="9638030" cy="1666238"/>
            <a:chOff x="0" y="0"/>
            <a:chExt cx="12850707" cy="2221651"/>
          </a:xfrm>
        </p:grpSpPr>
        <p:sp>
          <p:nvSpPr>
            <p:cNvPr id="7" name="Freeform 7"/>
            <p:cNvSpPr/>
            <p:nvPr/>
          </p:nvSpPr>
          <p:spPr>
            <a:xfrm>
              <a:off x="0" y="0"/>
              <a:ext cx="12850749" cy="2221611"/>
            </a:xfrm>
            <a:custGeom>
              <a:avLst/>
              <a:gdLst/>
              <a:ahLst/>
              <a:cxnLst/>
              <a:rect l="l" t="t" r="r" b="b"/>
              <a:pathLst>
                <a:path w="12850749" h="2221611">
                  <a:moveTo>
                    <a:pt x="0" y="0"/>
                  </a:moveTo>
                  <a:lnTo>
                    <a:pt x="12850749" y="0"/>
                  </a:lnTo>
                  <a:lnTo>
                    <a:pt x="12850749" y="2221611"/>
                  </a:lnTo>
                  <a:lnTo>
                    <a:pt x="0" y="2221611"/>
                  </a:lnTo>
                  <a:close/>
                </a:path>
              </a:pathLst>
            </a:custGeom>
            <a:solidFill>
              <a:srgbClr val="223668"/>
            </a:solidFill>
          </p:spPr>
        </p:sp>
        <p:sp>
          <p:nvSpPr>
            <p:cNvPr id="8" name="TextBox 8"/>
            <p:cNvSpPr txBox="1"/>
            <p:nvPr/>
          </p:nvSpPr>
          <p:spPr>
            <a:xfrm>
              <a:off x="0" y="-76200"/>
              <a:ext cx="12850707" cy="2297851"/>
            </a:xfrm>
            <a:prstGeom prst="rect">
              <a:avLst/>
            </a:prstGeom>
          </p:spPr>
          <p:txBody>
            <a:bodyPr lIns="50800" tIns="50800" rIns="50800" bIns="50800" rtlCol="0" anchor="t"/>
            <a:lstStyle/>
            <a:p>
              <a:pPr algn="l">
                <a:lnSpc>
                  <a:spcPts val="4320"/>
                </a:lnSpc>
              </a:pPr>
              <a:endParaRPr/>
            </a:p>
            <a:p>
              <a:pPr algn="ctr">
                <a:lnSpc>
                  <a:spcPts val="4320"/>
                </a:lnSpc>
              </a:pPr>
              <a:r>
                <a:rPr lang="en-US" sz="3600">
                  <a:solidFill>
                    <a:srgbClr val="FFFFFF"/>
                  </a:solidFill>
                  <a:latin typeface="Trebuchet MS Bold Italics"/>
                </a:rPr>
                <a:t>Submission Github</a:t>
              </a:r>
            </a:p>
          </p:txBody>
        </p:sp>
      </p:grpSp>
      <p:sp>
        <p:nvSpPr>
          <p:cNvPr id="9" name="TextBox 9"/>
          <p:cNvSpPr txBox="1"/>
          <p:nvPr/>
        </p:nvSpPr>
        <p:spPr>
          <a:xfrm>
            <a:off x="7747868" y="2883078"/>
            <a:ext cx="6138000" cy="4343400"/>
          </a:xfrm>
          <a:prstGeom prst="rect">
            <a:avLst/>
          </a:prstGeom>
        </p:spPr>
        <p:txBody>
          <a:bodyPr lIns="0" tIns="0" rIns="0" bIns="0" rtlCol="0" anchor="t">
            <a:spAutoFit/>
          </a:bodyPr>
          <a:lstStyle/>
          <a:p>
            <a:pPr>
              <a:lnSpc>
                <a:spcPts val="2639"/>
              </a:lnSpc>
            </a:pPr>
            <a:r>
              <a:rPr lang="en-US" sz="2199" spc="19">
                <a:solidFill>
                  <a:srgbClr val="000000"/>
                </a:solidFill>
                <a:latin typeface="TT Rounds Condensed"/>
              </a:rPr>
              <a:t>https://github.com/ananth-1206/CD_06_Task-3_Interactive_Front_End</a:t>
            </a:r>
          </a:p>
          <a:p>
            <a:pPr algn="l">
              <a:lnSpc>
                <a:spcPts val="2640"/>
              </a:lnSpc>
            </a:pPr>
            <a:endParaRPr/>
          </a:p>
          <a:p>
            <a:pPr algn="l">
              <a:lnSpc>
                <a:spcPts val="2639"/>
              </a:lnSpc>
            </a:pPr>
            <a:r>
              <a:rPr lang="en-US" sz="2199" spc="19">
                <a:solidFill>
                  <a:srgbClr val="000000"/>
                </a:solidFill>
                <a:latin typeface="TT Rounds Condensed"/>
              </a:rPr>
              <a:t>https://github.com/KODESHWARAN2002/CD1_06-Task3_Interactive_FrontEnd</a:t>
            </a:r>
          </a:p>
          <a:p>
            <a:pPr algn="l">
              <a:lnSpc>
                <a:spcPts val="2640"/>
              </a:lnSpc>
            </a:pPr>
            <a:endParaRPr/>
          </a:p>
          <a:p>
            <a:pPr algn="l">
              <a:lnSpc>
                <a:spcPts val="2639"/>
              </a:lnSpc>
            </a:pPr>
            <a:r>
              <a:rPr lang="en-US" sz="2199" spc="19">
                <a:solidFill>
                  <a:srgbClr val="000000"/>
                </a:solidFill>
                <a:latin typeface="TT Rounds Condensed"/>
              </a:rPr>
              <a:t>https://github.com/Vijayasuriyan1003/CD1_06_Interactive-FrontEnd.git</a:t>
            </a:r>
          </a:p>
          <a:p>
            <a:pPr algn="l">
              <a:lnSpc>
                <a:spcPts val="2639"/>
              </a:lnSpc>
            </a:pPr>
            <a:endParaRPr/>
          </a:p>
          <a:p>
            <a:pPr algn="l">
              <a:lnSpc>
                <a:spcPts val="2639"/>
              </a:lnSpc>
            </a:pPr>
            <a:r>
              <a:rPr lang="en-US" sz="2199" u="sng" spc="19">
                <a:solidFill>
                  <a:srgbClr val="000000"/>
                </a:solidFill>
                <a:latin typeface="TT Rounds Condensed"/>
                <a:hlinkClick r:id="rId5" tooltip="https://github.com/samjoel2002/CD1_06_Task3_Interactive-FrontEnd"/>
              </a:rPr>
              <a:t>https://github.com/samjoel2002/CD1_06_Task3_Interactive-FrontEnd</a:t>
            </a:r>
          </a:p>
          <a:p>
            <a:pPr algn="l">
              <a:lnSpc>
                <a:spcPts val="2640"/>
              </a:lnSpc>
            </a:pPr>
            <a:endParaRPr/>
          </a:p>
          <a:p>
            <a:pPr algn="l">
              <a:lnSpc>
                <a:spcPts val="2640"/>
              </a:lnSpc>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98" cy="10286998"/>
          </a:xfrm>
          <a:custGeom>
            <a:avLst/>
            <a:gdLst/>
            <a:ahLst/>
            <a:cxnLst/>
            <a:rect l="l" t="t" r="r" b="b"/>
            <a:pathLst>
              <a:path w="18287998" h="10286998">
                <a:moveTo>
                  <a:pt x="0" y="0"/>
                </a:moveTo>
                <a:lnTo>
                  <a:pt x="18287998" y="0"/>
                </a:lnTo>
                <a:lnTo>
                  <a:pt x="18287998" y="10286998"/>
                </a:lnTo>
                <a:lnTo>
                  <a:pt x="0" y="10286998"/>
                </a:lnTo>
                <a:lnTo>
                  <a:pt x="0" y="0"/>
                </a:lnTo>
                <a:close/>
              </a:path>
            </a:pathLst>
          </a:custGeom>
          <a:blipFill>
            <a:blip r:embed="rId3"/>
            <a:stretch>
              <a:fillRect r="-1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309</Words>
  <Application>Microsoft Office PowerPoint</Application>
  <PresentationFormat>Custom</PresentationFormat>
  <Paragraphs>68</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Trebuchet MS Bold</vt:lpstr>
      <vt:lpstr>Calibri</vt:lpstr>
      <vt:lpstr>Times New Roman Bold</vt:lpstr>
      <vt:lpstr>Arial Bold</vt:lpstr>
      <vt:lpstr>Times New Roman</vt:lpstr>
      <vt:lpstr>Trebuchet MS Bold Italics</vt:lpstr>
      <vt:lpstr>TT Rounds Condensed</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CD1_06_Task-3_Kodeshwaran S</dc:title>
  <cp:lastModifiedBy>user</cp:lastModifiedBy>
  <cp:revision>2</cp:revision>
  <dcterms:created xsi:type="dcterms:W3CDTF">2006-08-16T00:00:00Z</dcterms:created>
  <dcterms:modified xsi:type="dcterms:W3CDTF">2023-11-02T16:24:35Z</dcterms:modified>
  <dc:identifier>DAFzBeqYYcs</dc:identifier>
</cp:coreProperties>
</file>